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447" r:id="rId3"/>
    <p:sldId id="428" r:id="rId4"/>
    <p:sldId id="474" r:id="rId5"/>
    <p:sldId id="451" r:id="rId6"/>
    <p:sldId id="453" r:id="rId7"/>
    <p:sldId id="431" r:id="rId8"/>
    <p:sldId id="433" r:id="rId9"/>
    <p:sldId id="435" r:id="rId10"/>
    <p:sldId id="436" r:id="rId11"/>
    <p:sldId id="437" r:id="rId12"/>
    <p:sldId id="439" r:id="rId13"/>
    <p:sldId id="465" r:id="rId14"/>
    <p:sldId id="464" r:id="rId15"/>
    <p:sldId id="467" r:id="rId16"/>
    <p:sldId id="468" r:id="rId17"/>
    <p:sldId id="471" r:id="rId18"/>
    <p:sldId id="469" r:id="rId19"/>
    <p:sldId id="470" r:id="rId20"/>
    <p:sldId id="473" r:id="rId21"/>
    <p:sldId id="475" r:id="rId22"/>
    <p:sldId id="377" r:id="rId23"/>
    <p:sldId id="380" r:id="rId24"/>
    <p:sldId id="395" r:id="rId25"/>
    <p:sldId id="425" r:id="rId26"/>
    <p:sldId id="472" r:id="rId27"/>
    <p:sldId id="450" r:id="rId28"/>
    <p:sldId id="448" r:id="rId29"/>
    <p:sldId id="442" r:id="rId30"/>
    <p:sldId id="443" r:id="rId31"/>
    <p:sldId id="444" r:id="rId32"/>
  </p:sldIdLst>
  <p:sldSz cx="9144000" cy="6858000" type="screen4x3"/>
  <p:notesSz cx="6731000" cy="9856788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chemeClr val="tx2"/>
      </a:buClr>
      <a:buFont typeface="Monotype Sorts" charset="0"/>
      <a:defRPr sz="2200" b="1" kern="1200">
        <a:solidFill>
          <a:srgbClr val="FFFF00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chemeClr val="tx2"/>
      </a:buClr>
      <a:buFont typeface="Monotype Sorts" charset="0"/>
      <a:defRPr sz="2200" b="1" kern="1200">
        <a:solidFill>
          <a:srgbClr val="FFFF00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chemeClr val="tx2"/>
      </a:buClr>
      <a:buFont typeface="Monotype Sorts" charset="0"/>
      <a:defRPr sz="2200" b="1" kern="1200">
        <a:solidFill>
          <a:srgbClr val="FFFF00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chemeClr val="tx2"/>
      </a:buClr>
      <a:buFont typeface="Monotype Sorts" charset="0"/>
      <a:defRPr sz="2200" b="1" kern="1200">
        <a:solidFill>
          <a:srgbClr val="FFFF00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chemeClr val="tx2"/>
      </a:buClr>
      <a:buFont typeface="Monotype Sorts" charset="0"/>
      <a:defRPr sz="2200" b="1" kern="1200">
        <a:solidFill>
          <a:srgbClr val="FFFF00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200" b="1" kern="1200">
        <a:solidFill>
          <a:srgbClr val="FFFF00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200" b="1" kern="1200">
        <a:solidFill>
          <a:srgbClr val="FFFF00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200" b="1" kern="1200">
        <a:solidFill>
          <a:srgbClr val="FFFF00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200" b="1" kern="1200">
        <a:solidFill>
          <a:srgbClr val="FFFF00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CC99"/>
    <a:srgbClr val="FFCC66"/>
    <a:srgbClr val="FF9933"/>
    <a:srgbClr val="FF9966"/>
    <a:srgbClr val="CCFFFF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75" autoAdjust="0"/>
  </p:normalViewPr>
  <p:slideViewPr>
    <p:cSldViewPr showGuides="1">
      <p:cViewPr varScale="1">
        <p:scale>
          <a:sx n="75" d="100"/>
          <a:sy n="75" d="100"/>
        </p:scale>
        <p:origin x="-196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22.xml"/><Relationship Id="rId3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Massimo Giovannozzi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effectLst/>
                <a:latin typeface="Book Antiqua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PAC 2003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3075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Book Antiqua" charset="0"/>
                <a:cs typeface="+mn-cs"/>
              </a:defRPr>
            </a:lvl1pPr>
          </a:lstStyle>
          <a:p>
            <a:pPr>
              <a:defRPr/>
            </a:pPr>
            <a:fld id="{1F50B08C-E3BC-DA40-9301-5A1D1B172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494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913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8188"/>
            <a:ext cx="4929188" cy="3697287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7125" cy="443706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738" tIns="46369" rIns="92738" bIns="46369"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8188"/>
            <a:ext cx="4929188" cy="3697287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7125" cy="443706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738" tIns="46369" rIns="92738" bIns="46369"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1700" y="738188"/>
            <a:ext cx="4929188" cy="3697287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681538"/>
            <a:ext cx="4937125" cy="443706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738" tIns="46369" rIns="92738" bIns="46369"/>
          <a:lstStyle/>
          <a:p>
            <a:pPr>
              <a:defRPr/>
            </a:pPr>
            <a:endParaRPr lang="en-GB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677988" y="2362200"/>
            <a:ext cx="7466012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Master 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41148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quarter" idx="10"/>
          </p:nvPr>
        </p:nvSpPr>
        <p:spPr>
          <a:xfrm>
            <a:off x="1370013" y="6248400"/>
            <a:ext cx="1905000" cy="457200"/>
          </a:xfrm>
        </p:spPr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808413" y="6248400"/>
            <a:ext cx="2895600" cy="457200"/>
          </a:xfrm>
        </p:spPr>
        <p:txBody>
          <a:bodyPr/>
          <a:lstStyle>
            <a:lvl1pPr>
              <a:defRPr b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 dirty="0" smtClean="0"/>
              <a:t>NOCE 2017 Workshop – September 21st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7413" y="6248400"/>
            <a:ext cx="1905000" cy="457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pPr>
              <a:defRPr/>
            </a:pPr>
            <a:fld id="{C0675708-44DF-8A43-815B-0B22B32E6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NOCE 2017 Workshop – September 21st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97F26-08C5-8A43-AB94-6D7184E5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2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82563"/>
            <a:ext cx="2171700" cy="5913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2563"/>
            <a:ext cx="6362700" cy="5913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NOCE 2017 Workshop – September 21st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484A-1D54-F940-91E4-F073C5AF1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62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82563"/>
            <a:ext cx="6629400" cy="731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NOCE 2017 Workshop – September 21st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AD621-A0FD-814D-86B6-C5FB9753C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66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82563"/>
            <a:ext cx="6629400" cy="731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NOCE 2017 Workshop – September 21st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5D92-B65A-A147-AA96-D2B710882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7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NOCE 2017 Workshop – September 21st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FEC29-B276-2D49-91EA-4418A5751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NOCE 2017 Workshop – September 21st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59BD2-FE62-8149-87F3-A504214F5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3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NOCE 2017 Workshop – September 21st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C7260-1DA8-244B-B319-C241A140A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4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NOCE 2017 Workshop – September 21st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E4ABE-1201-EE48-A3CB-0A512F595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6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NOCE 2017 Workshop – September 21st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2B4BC-8D76-6E43-AEB1-A53321BD3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7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NOCE 2017 Workshop – September 21st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E593B-C8E3-7A47-9A32-E603D0A8B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5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NOCE 2017 Workshop – September 21st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B2DB5-FE51-5044-B619-3E4DB9CA8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6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NOCE 2017 Workshop – September 21st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11F51-9E1B-6546-BE9B-F026B395C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accent2">
                <a:gamma/>
                <a:tint val="75686"/>
                <a:invGamma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563"/>
            <a:ext cx="66294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686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013" y="63071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defRPr>
            </a:lvl1pPr>
          </a:lstStyle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3071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NOCE 2017 Workshop </a:t>
            </a:r>
            <a:r>
              <a:rPr lang="mr-IN" dirty="0" smtClean="0"/>
              <a:t>–</a:t>
            </a:r>
            <a:r>
              <a:rPr lang="en-US" dirty="0" smtClean="0"/>
              <a:t> September 21</a:t>
            </a:r>
            <a:r>
              <a:rPr lang="en-US" baseline="30000" dirty="0" smtClean="0"/>
              <a:t>st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3071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defRPr>
            </a:lvl1pPr>
          </a:lstStyle>
          <a:p>
            <a:pPr>
              <a:defRPr/>
            </a:pPr>
            <a:fld id="{CB8D38F4-32F3-7443-A9B3-C5CDAE877E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37" descr="MTE_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b="15576"/>
          <a:stretch>
            <a:fillRect/>
          </a:stretch>
        </p:blipFill>
        <p:spPr bwMode="auto">
          <a:xfrm>
            <a:off x="0" y="0"/>
            <a:ext cx="133508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ESRF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80" y="1"/>
            <a:ext cx="736220" cy="935998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87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Monotype Sorts" charset="0"/>
        <a:buBlip>
          <a:blip r:embed="rId17"/>
        </a:buBlip>
        <a:defRPr sz="28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Monotype Sorts" charset="0"/>
        <a:buBlip>
          <a:blip r:embed="rId17"/>
        </a:buBlip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Monotype Sorts" charset="0"/>
        <a:buBlip>
          <a:blip r:embed="rId17"/>
        </a:buBlip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charset="0"/>
        <a:buBlip>
          <a:blip r:embed="rId17"/>
        </a:buBlip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Monotype Sorts" charset="0"/>
        <a:buBlip>
          <a:blip r:embed="rId17"/>
        </a:buBlip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Monotype Sorts" pitchFamily="2" charset="2"/>
        <a:buBlip>
          <a:blip r:embed="rId17"/>
        </a:buBlip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Monotype Sorts" pitchFamily="2" charset="2"/>
        <a:buBlip>
          <a:blip r:embed="rId17"/>
        </a:buBlip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Monotype Sorts" pitchFamily="2" charset="2"/>
        <a:buBlip>
          <a:blip r:embed="rId17"/>
        </a:buBlip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Monotype Sorts" pitchFamily="2" charset="2"/>
        <a:buBlip>
          <a:blip r:embed="rId17"/>
        </a:buBlip>
        <a:defRPr sz="20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400" smtClean="0">
                <a:solidFill>
                  <a:schemeClr val="hlink"/>
                </a:solidFill>
                <a:latin typeface="Comic Sans MS" charset="0"/>
              </a:rPr>
              <a:t>Massimo Giovannozzi</a:t>
            </a:r>
            <a:endParaRPr lang="en-US" sz="1400" dirty="0" smtClean="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E15037F0-6DB9-F045-9599-708D890B5D2E}" type="slidenum">
              <a:rPr lang="en-US" sz="1400" smtClean="0">
                <a:solidFill>
                  <a:schemeClr val="hlink"/>
                </a:solidFill>
                <a:latin typeface="Comic Sans MS" charset="0"/>
              </a:rPr>
              <a:pPr>
                <a:defRPr/>
              </a:pPr>
              <a:t>1</a:t>
            </a:fld>
            <a:endParaRPr lang="en-US" sz="1400" smtClean="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2590800"/>
          </a:xfrm>
        </p:spPr>
        <p:txBody>
          <a:bodyPr/>
          <a:lstStyle/>
          <a:p>
            <a:pPr algn="ctr">
              <a:defRPr/>
            </a:pPr>
            <a:r>
              <a:rPr lang="en-US" sz="4000" dirty="0">
                <a:latin typeface="Comic Sans MS" charset="0"/>
                <a:cs typeface="Times New Roman" charset="0"/>
              </a:rPr>
              <a:t>Could synchrotron light sources benefit from the experience at CERN with beams split in horizontal phase space?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90600" y="3200400"/>
            <a:ext cx="7162800" cy="1143000"/>
          </a:xfrm>
        </p:spPr>
        <p:txBody>
          <a:bodyPr/>
          <a:lstStyle/>
          <a:p>
            <a:pPr marL="0" indent="0" algn="ctr">
              <a:buFont typeface="Monotype Sorts" charset="0"/>
              <a:buNone/>
              <a:defRPr/>
            </a:pPr>
            <a:r>
              <a:rPr lang="en-GB" sz="3000" dirty="0" smtClean="0">
                <a:solidFill>
                  <a:srgbClr val="FFFF00"/>
                </a:solidFill>
                <a:cs typeface="Times New Roman" charset="0"/>
              </a:rPr>
              <a:t>M. Giovannozzi - CERN</a:t>
            </a:r>
          </a:p>
          <a:p>
            <a:pPr marL="0" indent="0" algn="ctr">
              <a:buFont typeface="Monotype Sorts" charset="0"/>
              <a:buNone/>
              <a:defRPr/>
            </a:pPr>
            <a:r>
              <a:rPr lang="en-GB" sz="3000" dirty="0" smtClean="0">
                <a:solidFill>
                  <a:srgbClr val="FFFF00"/>
                </a:solidFill>
                <a:cs typeface="Times New Roman" charset="0"/>
              </a:rPr>
              <a:t>A. </a:t>
            </a:r>
            <a:r>
              <a:rPr lang="en-GB" sz="3000" dirty="0" err="1" smtClean="0">
                <a:solidFill>
                  <a:srgbClr val="FFFF00"/>
                </a:solidFill>
                <a:cs typeface="Times New Roman" charset="0"/>
              </a:rPr>
              <a:t>Franchi</a:t>
            </a:r>
            <a:r>
              <a:rPr lang="en-GB" sz="3000" dirty="0" smtClean="0">
                <a:solidFill>
                  <a:srgbClr val="FFFF00"/>
                </a:solidFill>
                <a:cs typeface="Times New Roman" charset="0"/>
              </a:rPr>
              <a:t>, N. </a:t>
            </a:r>
            <a:r>
              <a:rPr lang="en-GB" sz="3000" dirty="0" err="1" smtClean="0">
                <a:solidFill>
                  <a:srgbClr val="FFFF00"/>
                </a:solidFill>
                <a:cs typeface="Times New Roman" charset="0"/>
              </a:rPr>
              <a:t>Carmignani</a:t>
            </a:r>
            <a:r>
              <a:rPr lang="en-GB" sz="3000" dirty="0" smtClean="0">
                <a:solidFill>
                  <a:srgbClr val="FFFF00"/>
                </a:solidFill>
                <a:cs typeface="Times New Roman" charset="0"/>
              </a:rPr>
              <a:t> - ESRF</a:t>
            </a:r>
            <a:endParaRPr lang="en-GB" sz="3000" dirty="0">
              <a:solidFill>
                <a:srgbClr val="FFFF00"/>
              </a:solidFill>
              <a:cs typeface="Times New Roman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266700" y="4495800"/>
            <a:ext cx="86487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buBlip>
                <a:blip r:embed="rId3"/>
              </a:buBlip>
              <a:defRPr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buBlip>
                <a:blip r:embed="rId3"/>
              </a:buBlip>
              <a:defRPr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buBlip>
                <a:blip r:embed="rId3"/>
              </a:buBlip>
              <a:defRPr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onotype Sorts" charset="0"/>
              <a:buBlip>
                <a:blip r:embed="rId3"/>
              </a:buBlip>
              <a:defRPr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buBlip>
                <a:blip r:embed="rId3"/>
              </a:buBlip>
              <a:defRPr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5pPr>
            <a:lvl6pPr marL="25146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pitchFamily="2" charset="2"/>
              <a:buBlip>
                <a:blip r:embed="rId3"/>
              </a:buBlip>
              <a:defRPr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400" dirty="0" smtClean="0"/>
              <a:t>Acknowledgements: </a:t>
            </a:r>
            <a:r>
              <a:rPr lang="en-GB" sz="2400" dirty="0" smtClean="0">
                <a:solidFill>
                  <a:srgbClr val="FFFF00"/>
                </a:solidFill>
                <a:cs typeface="Times New Roman" charset="0"/>
              </a:rPr>
              <a:t>A</a:t>
            </a:r>
            <a:r>
              <a:rPr lang="en-GB" sz="2400" dirty="0">
                <a:solidFill>
                  <a:srgbClr val="FFFF00"/>
                </a:solidFill>
                <a:cs typeface="Times New Roman" charset="0"/>
              </a:rPr>
              <a:t>. </a:t>
            </a:r>
            <a:r>
              <a:rPr lang="en-GB" sz="2400" dirty="0" err="1">
                <a:solidFill>
                  <a:srgbClr val="FFFF00"/>
                </a:solidFill>
                <a:cs typeface="Times New Roman" charset="0"/>
              </a:rPr>
              <a:t>Bazzani</a:t>
            </a:r>
            <a:r>
              <a:rPr lang="en-GB" sz="2400" dirty="0">
                <a:solidFill>
                  <a:srgbClr val="FFFF00"/>
                </a:solidFill>
                <a:cs typeface="Times New Roman" charset="0"/>
              </a:rPr>
              <a:t>, </a:t>
            </a:r>
            <a:r>
              <a:rPr lang="en-GB" sz="2400" dirty="0" smtClean="0">
                <a:solidFill>
                  <a:srgbClr val="FFFF00"/>
                </a:solidFill>
                <a:cs typeface="Times New Roman" charset="0"/>
              </a:rPr>
              <a:t>C</a:t>
            </a:r>
            <a:r>
              <a:rPr lang="en-GB" sz="2400" dirty="0">
                <a:solidFill>
                  <a:srgbClr val="FFFF00"/>
                </a:solidFill>
                <a:cs typeface="Times New Roman" charset="0"/>
              </a:rPr>
              <a:t>. Frye, </a:t>
            </a:r>
            <a:r>
              <a:rPr lang="en-GB" sz="2400" dirty="0" smtClean="0">
                <a:solidFill>
                  <a:srgbClr val="FFFF00"/>
                </a:solidFill>
                <a:cs typeface="Times New Roman" charset="0"/>
              </a:rPr>
              <a:t>S. </a:t>
            </a:r>
            <a:r>
              <a:rPr lang="en-GB" sz="2400" dirty="0" err="1" smtClean="0">
                <a:solidFill>
                  <a:srgbClr val="FFFF00"/>
                </a:solidFill>
                <a:cs typeface="Times New Roman" charset="0"/>
              </a:rPr>
              <a:t>Gilardoni</a:t>
            </a:r>
            <a:r>
              <a:rPr lang="en-GB" sz="2400" dirty="0" smtClean="0">
                <a:solidFill>
                  <a:srgbClr val="FFFF00"/>
                </a:solidFill>
                <a:cs typeface="Times New Roman" charset="0"/>
              </a:rPr>
              <a:t>, C. </a:t>
            </a:r>
            <a:r>
              <a:rPr lang="en-GB" sz="2400" dirty="0" err="1" smtClean="0">
                <a:solidFill>
                  <a:srgbClr val="FFFF00"/>
                </a:solidFill>
                <a:cs typeface="Times New Roman" charset="0"/>
              </a:rPr>
              <a:t>Hernalsteens</a:t>
            </a:r>
            <a:r>
              <a:rPr lang="en-GB" sz="2400" dirty="0">
                <a:solidFill>
                  <a:srgbClr val="FFFF00"/>
                </a:solidFill>
                <a:cs typeface="Times New Roman" charset="0"/>
              </a:rPr>
              <a:t>, </a:t>
            </a:r>
            <a:r>
              <a:rPr lang="en-GB" sz="2400" dirty="0" smtClean="0">
                <a:solidFill>
                  <a:srgbClr val="FFFF00"/>
                </a:solidFill>
                <a:cs typeface="Times New Roman" charset="0"/>
              </a:rPr>
              <a:t>A. </a:t>
            </a:r>
            <a:r>
              <a:rPr lang="en-GB" sz="2400" dirty="0" err="1" smtClean="0">
                <a:solidFill>
                  <a:srgbClr val="FFFF00"/>
                </a:solidFill>
                <a:cs typeface="Times New Roman" charset="0"/>
              </a:rPr>
              <a:t>Huschauer</a:t>
            </a:r>
            <a:r>
              <a:rPr lang="en-GB" sz="2400" dirty="0" smtClean="0">
                <a:solidFill>
                  <a:srgbClr val="FFFF00"/>
                </a:solidFill>
                <a:cs typeface="Times New Roman" charset="0"/>
              </a:rPr>
              <a:t>, S. </a:t>
            </a:r>
            <a:r>
              <a:rPr lang="en-GB" sz="2400" dirty="0" err="1" smtClean="0">
                <a:solidFill>
                  <a:srgbClr val="FFFF00"/>
                </a:solidFill>
                <a:cs typeface="Times New Roman" charset="0"/>
              </a:rPr>
              <a:t>Liuzzo</a:t>
            </a:r>
            <a:r>
              <a:rPr lang="en-GB" sz="2400" dirty="0" smtClean="0">
                <a:solidFill>
                  <a:srgbClr val="FFFF00"/>
                </a:solidFill>
                <a:cs typeface="Times New Roman" charset="0"/>
              </a:rPr>
              <a:t>, G. </a:t>
            </a:r>
            <a:r>
              <a:rPr lang="en-GB" sz="2400" dirty="0" err="1" smtClean="0">
                <a:solidFill>
                  <a:srgbClr val="FFFF00"/>
                </a:solidFill>
                <a:cs typeface="Times New Roman" charset="0"/>
              </a:rPr>
              <a:t>Sterbini</a:t>
            </a:r>
            <a:r>
              <a:rPr lang="en-GB" sz="2400" dirty="0" smtClean="0">
                <a:solidFill>
                  <a:srgbClr val="FFFF00"/>
                </a:solidFill>
                <a:cs typeface="Times New Roman" charset="0"/>
              </a:rPr>
              <a:t>, </a:t>
            </a:r>
            <a:r>
              <a:rPr lang="en-GB" sz="2400" dirty="0">
                <a:solidFill>
                  <a:srgbClr val="FFFF00"/>
                </a:solidFill>
                <a:cs typeface="Times New Roman" charset="0"/>
              </a:rPr>
              <a:t>G. </a:t>
            </a:r>
            <a:r>
              <a:rPr lang="en-GB" sz="2400" dirty="0" err="1" smtClean="0">
                <a:solidFill>
                  <a:srgbClr val="FFFF00"/>
                </a:solidFill>
                <a:cs typeface="Times New Roman" charset="0"/>
              </a:rPr>
              <a:t>Turchetti</a:t>
            </a:r>
            <a:r>
              <a:rPr lang="en-GB" sz="2400" dirty="0" smtClean="0">
                <a:solidFill>
                  <a:srgbClr val="FFFF00"/>
                </a:solidFill>
                <a:cs typeface="Times New Roman" charset="0"/>
              </a:rPr>
              <a:t>.</a:t>
            </a:r>
            <a:endParaRPr lang="en-GB" sz="2400" dirty="0">
              <a:solidFill>
                <a:srgbClr val="FFFF00"/>
              </a:solidFill>
              <a:cs typeface="Times New Roman" charset="0"/>
            </a:endParaRPr>
          </a:p>
        </p:txBody>
      </p:sp>
      <p:pic>
        <p:nvPicPr>
          <p:cNvPr id="4" name="Picture 3" descr="hea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9144000" cy="1143000"/>
          </a:xfrm>
          <a:prstGeom prst="rect">
            <a:avLst/>
          </a:prstGeom>
        </p:spPr>
      </p:pic>
      <p:pic>
        <p:nvPicPr>
          <p:cNvPr id="3" name="Picture 2" descr="ESRF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80" y="1"/>
            <a:ext cx="736220" cy="935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400" smtClean="0">
                <a:solidFill>
                  <a:schemeClr val="hlink"/>
                </a:solidFill>
                <a:latin typeface="Comic Sans MS" charset="0"/>
              </a:rPr>
              <a:t>Massimo Giovannozzi</a:t>
            </a:r>
            <a:endParaRPr lang="en-US" sz="1400" smtClean="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A45A54BA-9BCE-214D-A69D-9B1EB8EFFAF1}" type="slidenum">
              <a:rPr lang="en-US" sz="1400" smtClean="0">
                <a:solidFill>
                  <a:schemeClr val="hlink"/>
                </a:solidFill>
                <a:latin typeface="Comic Sans MS" charset="0"/>
              </a:rPr>
              <a:pPr>
                <a:defRPr/>
              </a:pPr>
              <a:t>10</a:t>
            </a:fld>
            <a:endParaRPr lang="en-US" sz="1400" smtClean="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162"/>
            <a:ext cx="7467600" cy="808038"/>
          </a:xfrm>
        </p:spPr>
        <p:txBody>
          <a:bodyPr/>
          <a:lstStyle/>
          <a:p>
            <a:pPr>
              <a:defRPr/>
            </a:pPr>
            <a:r>
              <a:rPr lang="en-GB" sz="3600" dirty="0" smtClean="0">
                <a:latin typeface="Comic Sans MS" charset="0"/>
                <a:cs typeface="Times New Roman" charset="0"/>
              </a:rPr>
              <a:t>Examples based on PS ring - II</a:t>
            </a:r>
            <a:endParaRPr lang="en-GB" sz="3600" dirty="0">
              <a:latin typeface="Comic Sans MS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52" t="1817" r="5510" b="1788"/>
          <a:stretch/>
        </p:blipFill>
        <p:spPr>
          <a:xfrm>
            <a:off x="650405" y="963564"/>
            <a:ext cx="7883995" cy="5437236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71600" y="4953000"/>
            <a:ext cx="6858000" cy="646973"/>
          </a:xfrm>
          <a:prstGeom prst="rect">
            <a:avLst/>
          </a:prstGeom>
          <a:solidFill>
            <a:srgbClr val="993366">
              <a:alpha val="50000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72000" tIns="46038" rIns="72000" bIns="46038">
            <a:spAutoFit/>
          </a:bodyPr>
          <a:lstStyle/>
          <a:p>
            <a:pPr algn="just"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Clear difference between islands and core dispersion in </a:t>
            </a: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H</a:t>
            </a: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-plane: feed down from off-axis traversal of </a:t>
            </a:r>
            <a:r>
              <a:rPr lang="en-GB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quadrupoles</a:t>
            </a: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.</a:t>
            </a:r>
            <a:endParaRPr lang="en-GB" sz="18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074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400" smtClean="0">
                <a:solidFill>
                  <a:schemeClr val="hlink"/>
                </a:solidFill>
                <a:latin typeface="Comic Sans MS" charset="0"/>
              </a:rPr>
              <a:t>Massimo Giovannozzi</a:t>
            </a:r>
            <a:endParaRPr lang="en-US" sz="1400" smtClean="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A45A54BA-9BCE-214D-A69D-9B1EB8EFFAF1}" type="slidenum">
              <a:rPr lang="en-US" sz="1400" smtClean="0">
                <a:solidFill>
                  <a:schemeClr val="hlink"/>
                </a:solidFill>
                <a:latin typeface="Comic Sans MS" charset="0"/>
              </a:rPr>
              <a:pPr>
                <a:defRPr/>
              </a:pPr>
              <a:t>11</a:t>
            </a:fld>
            <a:endParaRPr lang="en-US" sz="1400" smtClean="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162"/>
            <a:ext cx="7696200" cy="808038"/>
          </a:xfrm>
        </p:spPr>
        <p:txBody>
          <a:bodyPr/>
          <a:lstStyle/>
          <a:p>
            <a:pPr>
              <a:defRPr/>
            </a:pPr>
            <a:r>
              <a:rPr lang="en-GB" sz="3600" dirty="0" smtClean="0">
                <a:latin typeface="Comic Sans MS" charset="0"/>
                <a:cs typeface="Times New Roman" charset="0"/>
              </a:rPr>
              <a:t>Examples based on PS ring - III</a:t>
            </a:r>
            <a:endParaRPr lang="en-GB" sz="3600" dirty="0">
              <a:latin typeface="Comic Sans MS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69" t="1105" r="2752" b="4308"/>
          <a:stretch/>
        </p:blipFill>
        <p:spPr>
          <a:xfrm>
            <a:off x="650407" y="1133572"/>
            <a:ext cx="7883993" cy="5114828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57600" y="4419600"/>
            <a:ext cx="5334000" cy="923972"/>
          </a:xfrm>
          <a:prstGeom prst="rect">
            <a:avLst/>
          </a:prstGeom>
          <a:solidFill>
            <a:srgbClr val="993366">
              <a:alpha val="50000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72000" tIns="46038" rIns="72000" bIns="46038">
            <a:spAutoFit/>
          </a:bodyPr>
          <a:lstStyle/>
          <a:p>
            <a:pPr algn="just"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D</a:t>
            </a: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ifference between islands and core beta-function in V-plane: non-linear coupling due to </a:t>
            </a:r>
            <a:r>
              <a:rPr lang="en-GB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sextupoles</a:t>
            </a: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 and </a:t>
            </a:r>
            <a:r>
              <a:rPr lang="en-GB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octupoles</a:t>
            </a: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.</a:t>
            </a:r>
            <a:endParaRPr lang="en-GB" sz="18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475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400" smtClean="0">
                <a:solidFill>
                  <a:schemeClr val="hlink"/>
                </a:solidFill>
                <a:latin typeface="Comic Sans MS" charset="0"/>
              </a:rPr>
              <a:t>Massimo Giovannozzi</a:t>
            </a:r>
            <a:endParaRPr lang="en-US" sz="1400" smtClean="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A45A54BA-9BCE-214D-A69D-9B1EB8EFFAF1}" type="slidenum">
              <a:rPr lang="en-US" sz="1400" smtClean="0">
                <a:solidFill>
                  <a:schemeClr val="hlink"/>
                </a:solidFill>
                <a:latin typeface="Comic Sans MS" charset="0"/>
              </a:rPr>
              <a:pPr>
                <a:defRPr/>
              </a:pPr>
              <a:t>12</a:t>
            </a:fld>
            <a:endParaRPr lang="en-US" sz="1400" smtClean="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162"/>
            <a:ext cx="7467600" cy="808038"/>
          </a:xfrm>
        </p:spPr>
        <p:txBody>
          <a:bodyPr/>
          <a:lstStyle/>
          <a:p>
            <a:pPr>
              <a:defRPr/>
            </a:pPr>
            <a:r>
              <a:rPr lang="en-GB" sz="3600" dirty="0" smtClean="0">
                <a:latin typeface="Comic Sans MS" charset="0"/>
                <a:cs typeface="Times New Roman" charset="0"/>
              </a:rPr>
              <a:t>Examples based on PS ring - IV</a:t>
            </a:r>
            <a:endParaRPr lang="en-GB" sz="3600" dirty="0">
              <a:latin typeface="Comic Sans MS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70" t="1208" r="785" b="1192"/>
          <a:stretch/>
        </p:blipFill>
        <p:spPr>
          <a:xfrm>
            <a:off x="1" y="852390"/>
            <a:ext cx="6019800" cy="39482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438400"/>
            <a:ext cx="2863515" cy="685800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505200" y="709982"/>
            <a:ext cx="2895600" cy="585418"/>
          </a:xfrm>
          <a:prstGeom prst="rect">
            <a:avLst/>
          </a:prstGeom>
          <a:solidFill>
            <a:srgbClr val="993366">
              <a:alpha val="50000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72000" tIns="46038" rIns="72000" bIns="46038">
            <a:spAutoFit/>
          </a:bodyPr>
          <a:lstStyle/>
          <a:p>
            <a:pPr algn="just"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lang="en-GB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D</a:t>
            </a:r>
            <a:r>
              <a:rPr lang="en-GB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ifference (0.8%) in </a:t>
            </a:r>
            <a:r>
              <a:rPr lang="en-GB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ea typeface="+mn-ea"/>
                <a:cs typeface="Symbol" charset="2"/>
              </a:rPr>
              <a:t>a</a:t>
            </a:r>
            <a:r>
              <a:rPr lang="en-GB" sz="16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c</a:t>
            </a:r>
            <a:r>
              <a:rPr lang="en-GB" sz="1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 between islands and core</a:t>
            </a:r>
            <a:r>
              <a:rPr lang="en-GB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.</a:t>
            </a:r>
            <a:endParaRPr lang="en-GB" sz="16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695700" y="2233982"/>
            <a:ext cx="5448300" cy="4624018"/>
            <a:chOff x="3695700" y="2233982"/>
            <a:chExt cx="5448300" cy="4624018"/>
          </a:xfrm>
        </p:grpSpPr>
        <p:grpSp>
          <p:nvGrpSpPr>
            <p:cNvPr id="3" name="Group 2"/>
            <p:cNvGrpSpPr/>
            <p:nvPr/>
          </p:nvGrpSpPr>
          <p:grpSpPr>
            <a:xfrm>
              <a:off x="3695700" y="2894400"/>
              <a:ext cx="5448300" cy="3963600"/>
              <a:chOff x="3695700" y="2894400"/>
              <a:chExt cx="5448300" cy="3963600"/>
            </a:xfrm>
          </p:grpSpPr>
          <p:pic>
            <p:nvPicPr>
              <p:cNvPr id="9" name="Picture 8" descr="PS_MTE_OneFourth_orbit_FastBump1.png"/>
              <p:cNvPicPr>
                <a:picLocks/>
              </p:cNvPicPr>
              <p:nvPr/>
            </p:nvPicPr>
            <p:blipFill>
              <a:blip r:embed="rId4">
                <a:lum bright="-30000" contrast="50000"/>
              </a:blip>
              <a:stretch>
                <a:fillRect/>
              </a:stretch>
            </p:blipFill>
            <p:spPr>
              <a:xfrm>
                <a:off x="3695700" y="2894400"/>
                <a:ext cx="5448300" cy="3963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7086600" y="5648261"/>
                <a:ext cx="1536700" cy="6477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anchor="t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800" dirty="0" smtClean="0">
                    <a:solidFill>
                      <a:srgbClr val="0000FF"/>
                    </a:solidFill>
                    <a:latin typeface="+mn-lt"/>
                  </a:rPr>
                  <a:t>core: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1800" dirty="0" err="1" smtClean="0">
                    <a:solidFill>
                      <a:srgbClr val="0000FF"/>
                    </a:solidFill>
                    <a:latin typeface="+mn-lt"/>
                  </a:rPr>
                  <a:t>α</a:t>
                </a:r>
                <a:r>
                  <a:rPr lang="en-US" sz="1800" baseline="-25000" dirty="0" err="1" smtClean="0">
                    <a:solidFill>
                      <a:srgbClr val="0000FF"/>
                    </a:solidFill>
                    <a:latin typeface="+mn-lt"/>
                  </a:rPr>
                  <a:t>c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+mn-lt"/>
                  </a:rPr>
                  <a:t>=1.73e-2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343400" y="3276600"/>
                <a:ext cx="1600200" cy="73464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anchor="t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800" dirty="0" smtClean="0">
                    <a:solidFill>
                      <a:srgbClr val="0000FF"/>
                    </a:solidFill>
                    <a:latin typeface="+mn-lt"/>
                  </a:rPr>
                  <a:t>islands: </a:t>
                </a:r>
                <a:r>
                  <a:rPr lang="en-US" sz="1800" dirty="0" err="1" smtClean="0">
                    <a:solidFill>
                      <a:srgbClr val="0000FF"/>
                    </a:solidFill>
                    <a:latin typeface="+mn-lt"/>
                  </a:rPr>
                  <a:t>α</a:t>
                </a:r>
                <a:r>
                  <a:rPr lang="en-US" sz="1800" baseline="-25000" dirty="0" err="1" smtClean="0">
                    <a:solidFill>
                      <a:srgbClr val="0000FF"/>
                    </a:solidFill>
                    <a:latin typeface="+mn-lt"/>
                  </a:rPr>
                  <a:t>c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+mn-lt"/>
                  </a:rPr>
                  <a:t>=3.10e-2</a:t>
                </a:r>
              </a:p>
            </p:txBody>
          </p:sp>
        </p:grp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6172200" y="2233982"/>
              <a:ext cx="2895600" cy="585418"/>
            </a:xfrm>
            <a:prstGeom prst="rect">
              <a:avLst/>
            </a:prstGeom>
            <a:solidFill>
              <a:srgbClr val="993366">
                <a:alpha val="50000"/>
              </a:srgbClr>
            </a:solidFill>
            <a:ln w="38100">
              <a:solidFill>
                <a:srgbClr val="FF99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square" lIns="72000" tIns="46038" rIns="72000" bIns="46038">
              <a:spAutoFit/>
            </a:bodyPr>
            <a:lstStyle/>
            <a:p>
              <a:pPr algn="just">
                <a:spcBef>
                  <a:spcPct val="50000"/>
                </a:spcBef>
                <a:buFont typeface="Monotype Sorts" pitchFamily="2" charset="2"/>
                <a:buNone/>
                <a:defRPr/>
              </a:pPr>
              <a:r>
                <a:rPr lang="en-GB" sz="16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+mn-ea"/>
                  <a:cs typeface="+mn-cs"/>
                </a:rPr>
                <a:t>D</a:t>
              </a:r>
              <a:r>
                <a:rPr lang="en-GB" sz="1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+mn-ea"/>
                  <a:cs typeface="+mn-cs"/>
                </a:rPr>
                <a:t>ifference (factor 2) in </a:t>
              </a:r>
              <a:r>
                <a:rPr lang="en-GB" sz="1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charset="2"/>
                  <a:ea typeface="+mn-ea"/>
                  <a:cs typeface="Symbol" charset="2"/>
                </a:rPr>
                <a:t>a</a:t>
              </a:r>
              <a:r>
                <a:rPr lang="en-GB" sz="16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+mn-ea"/>
                  <a:cs typeface="+mn-cs"/>
                </a:rPr>
                <a:t>c</a:t>
              </a:r>
              <a:r>
                <a:rPr lang="en-GB" sz="16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+mn-ea"/>
                  <a:cs typeface="+mn-cs"/>
                </a:rPr>
                <a:t> between islands and core</a:t>
              </a:r>
              <a:r>
                <a:rPr lang="en-GB" sz="16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+mn-ea"/>
                  <a:cs typeface="+mn-cs"/>
                </a:rPr>
                <a:t>.</a:t>
              </a:r>
              <a:endParaRPr lang="en-GB" sz="16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06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163"/>
            <a:ext cx="6858000" cy="1036637"/>
          </a:xfrm>
        </p:spPr>
        <p:txBody>
          <a:bodyPr/>
          <a:lstStyle/>
          <a:p>
            <a:r>
              <a:rPr lang="en-GB" sz="3600" dirty="0" smtClean="0"/>
              <a:t>Stable islands for lepton rings - 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876800"/>
          </a:xfrm>
        </p:spPr>
        <p:txBody>
          <a:bodyPr/>
          <a:lstStyle/>
          <a:p>
            <a:r>
              <a:rPr lang="en-GB" dirty="0" smtClean="0"/>
              <a:t>A number of fundamental questions should be addressed first</a:t>
            </a:r>
          </a:p>
          <a:p>
            <a:pPr lvl="1"/>
            <a:r>
              <a:rPr lang="en-GB" sz="2400" dirty="0" smtClean="0"/>
              <a:t>Are </a:t>
            </a:r>
            <a:r>
              <a:rPr lang="en-GB" sz="2400" dirty="0"/>
              <a:t>the computing codes adapted to evaluating the properties of stable islands</a:t>
            </a:r>
            <a:r>
              <a:rPr lang="en-GB" sz="2400" dirty="0" smtClean="0"/>
              <a:t>?</a:t>
            </a:r>
          </a:p>
          <a:p>
            <a:pPr lvl="1"/>
            <a:r>
              <a:rPr lang="en-GB" sz="2400" dirty="0"/>
              <a:t>Are stable islands possible at all in presence of damping and diffusion</a:t>
            </a:r>
            <a:r>
              <a:rPr lang="en-GB" sz="2400" dirty="0" smtClean="0"/>
              <a:t>?</a:t>
            </a:r>
          </a:p>
          <a:p>
            <a:r>
              <a:rPr lang="en-GB" dirty="0" smtClean="0"/>
              <a:t>All examples are based on the ESRF lattice with special settings</a:t>
            </a:r>
          </a:p>
          <a:p>
            <a:r>
              <a:rPr lang="en-GB" dirty="0" smtClean="0"/>
              <a:t>Computer codes (mainly) used</a:t>
            </a:r>
          </a:p>
          <a:p>
            <a:pPr lvl="1"/>
            <a:r>
              <a:rPr lang="en-GB" sz="2400" dirty="0" smtClean="0"/>
              <a:t>Polymorphic Tracking Code (PTC)</a:t>
            </a:r>
          </a:p>
          <a:p>
            <a:pPr lvl="1"/>
            <a:r>
              <a:rPr lang="en-GB" sz="2400" dirty="0" smtClean="0"/>
              <a:t>Accelerator Toolbox (AT)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EC29-B276-2D49-91EA-4418A5751EF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7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163"/>
            <a:ext cx="6858000" cy="1036637"/>
          </a:xfrm>
        </p:spPr>
        <p:txBody>
          <a:bodyPr/>
          <a:lstStyle/>
          <a:p>
            <a:r>
              <a:rPr lang="en-GB" sz="3600" dirty="0" smtClean="0"/>
              <a:t>Stable islands for lepton rings - II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334000"/>
          </a:xfrm>
        </p:spPr>
        <p:txBody>
          <a:bodyPr/>
          <a:lstStyle/>
          <a:p>
            <a:r>
              <a:rPr lang="en-GB" dirty="0"/>
              <a:t>Computation of the fixed point (closed orbit) inside the stable islands</a:t>
            </a:r>
          </a:p>
          <a:p>
            <a:pPr lvl="1"/>
            <a:r>
              <a:rPr lang="en-GB" sz="2400" dirty="0" smtClean="0"/>
              <a:t>Need to prepare a lattice model with N times the base lattice (if N is the resonance order). </a:t>
            </a:r>
          </a:p>
          <a:p>
            <a:pPr lvl="1"/>
            <a:r>
              <a:rPr lang="en-GB" sz="2400" dirty="0" smtClean="0"/>
              <a:t>Need to search for closed orbit far from (0, 0).</a:t>
            </a:r>
          </a:p>
          <a:p>
            <a:r>
              <a:rPr lang="en-GB" dirty="0" smtClean="0"/>
              <a:t>Diffusive effects</a:t>
            </a:r>
          </a:p>
          <a:p>
            <a:pPr lvl="1"/>
            <a:r>
              <a:rPr lang="en-GB" sz="2400" dirty="0" smtClean="0"/>
              <a:t>Estimated by plain tracking</a:t>
            </a:r>
          </a:p>
          <a:p>
            <a:pPr lvl="1"/>
            <a:r>
              <a:rPr lang="en-GB" sz="2400" dirty="0" smtClean="0"/>
              <a:t>Estimated by the computation of a diffusion matrix. This is a local approach, e.g.</a:t>
            </a:r>
          </a:p>
          <a:p>
            <a:pPr marL="1252538" lvl="2" indent="-338138"/>
            <a:r>
              <a:rPr lang="en-GB" dirty="0" smtClean="0"/>
              <a:t>It cannot be used to simulate diffusion around the islands AND around the centre</a:t>
            </a:r>
          </a:p>
          <a:p>
            <a:pPr marL="1252538" lvl="2" indent="-338138"/>
            <a:r>
              <a:rPr lang="en-GB" dirty="0" smtClean="0"/>
              <a:t>It is not accurate (enough) far from the fixed point due to the presence of non-linear effects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EC29-B276-2D49-91EA-4418A5751EF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96000" y="3276600"/>
            <a:ext cx="3048000" cy="923972"/>
          </a:xfrm>
          <a:prstGeom prst="rect">
            <a:avLst/>
          </a:prstGeom>
          <a:solidFill>
            <a:srgbClr val="993366">
              <a:alpha val="50000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72000" tIns="46038" rIns="72000" bIns="46038">
            <a:spAutoFit/>
          </a:bodyPr>
          <a:lstStyle/>
          <a:p>
            <a:pPr algn="just"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In the following, all animations are stroboscopic views (N=3).</a:t>
            </a:r>
            <a:endParaRPr lang="en-GB" sz="18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27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163"/>
            <a:ext cx="6629400" cy="731837"/>
          </a:xfrm>
        </p:spPr>
        <p:txBody>
          <a:bodyPr/>
          <a:lstStyle/>
          <a:p>
            <a:r>
              <a:rPr lang="en-GB" dirty="0" smtClean="0"/>
              <a:t>Hadrons </a:t>
            </a:r>
            <a:r>
              <a:rPr lang="en-GB" dirty="0" err="1" smtClean="0"/>
              <a:t>vs</a:t>
            </a:r>
            <a:r>
              <a:rPr lang="en-GB" dirty="0" smtClean="0"/>
              <a:t> Leptons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EC29-B276-2D49-91EA-4418A5751EF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 descr="rms_Ex_FitTrack_SET6-2GeV-proton-tal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1" y="-23620"/>
            <a:ext cx="4566709" cy="352882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914400"/>
            <a:ext cx="4572000" cy="2514600"/>
          </a:xfrm>
        </p:spPr>
        <p:txBody>
          <a:bodyPr/>
          <a:lstStyle/>
          <a:p>
            <a:r>
              <a:rPr lang="en-GB" sz="2400" dirty="0"/>
              <a:t>Comparing</a:t>
            </a:r>
          </a:p>
          <a:p>
            <a:pPr lvl="1"/>
            <a:r>
              <a:rPr lang="en-GB" dirty="0" smtClean="0"/>
              <a:t>hadrons </a:t>
            </a:r>
            <a:r>
              <a:rPr lang="en-GB" dirty="0"/>
              <a:t>(Equilibrium </a:t>
            </a:r>
            <a:r>
              <a:rPr lang="en-GB" dirty="0" err="1"/>
              <a:t>emittance</a:t>
            </a:r>
            <a:r>
              <a:rPr lang="en-GB" dirty="0"/>
              <a:t> from </a:t>
            </a:r>
            <a:r>
              <a:rPr lang="en-GB" dirty="0" err="1"/>
              <a:t>filamentation</a:t>
            </a:r>
            <a:r>
              <a:rPr lang="en-GB" dirty="0"/>
              <a:t> only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leptons (Equilibrium </a:t>
            </a:r>
            <a:r>
              <a:rPr lang="en-GB" dirty="0" err="1"/>
              <a:t>emittance</a:t>
            </a:r>
            <a:r>
              <a:rPr lang="en-GB" dirty="0"/>
              <a:t> from radiation damping and diffusion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/>
          </a:p>
        </p:txBody>
      </p:sp>
      <p:pic>
        <p:nvPicPr>
          <p:cNvPr id="11" name="Picture 10" descr="PhaseSpace_SET6-2GeV-prot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74" y="3482568"/>
            <a:ext cx="4570126" cy="3375432"/>
          </a:xfrm>
          <a:prstGeom prst="rect">
            <a:avLst/>
          </a:prstGeom>
        </p:spPr>
      </p:pic>
      <p:pic>
        <p:nvPicPr>
          <p:cNvPr id="12" name="Picture 11" descr="PhaseSpace_SET6-2Ge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474005"/>
            <a:ext cx="4581719" cy="33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2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163"/>
            <a:ext cx="6629400" cy="731837"/>
          </a:xfrm>
        </p:spPr>
        <p:txBody>
          <a:bodyPr/>
          <a:lstStyle/>
          <a:p>
            <a:r>
              <a:rPr lang="en-GB" dirty="0" smtClean="0"/>
              <a:t>Codes comparison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EC29-B276-2D49-91EA-4418A5751EF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 descr="rms_Ex_FitTrack_SET2.png"/>
          <p:cNvPicPr>
            <a:picLocks noChangeAspect="1"/>
          </p:cNvPicPr>
          <p:nvPr/>
        </p:nvPicPr>
        <p:blipFill>
          <a:blip r:embed="rId2">
            <a:lum bright="-30000" contrast="50000"/>
          </a:blip>
          <a:stretch>
            <a:fillRect/>
          </a:stretch>
        </p:blipFill>
        <p:spPr>
          <a:xfrm>
            <a:off x="4671535" y="685802"/>
            <a:ext cx="4472465" cy="3455996"/>
          </a:xfrm>
          <a:prstGeom prst="rect">
            <a:avLst/>
          </a:prstGeom>
        </p:spPr>
      </p:pic>
      <p:pic>
        <p:nvPicPr>
          <p:cNvPr id="8" name="Picture 7" descr="PhaseSpace_SET2-2Ge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96" y="685800"/>
            <a:ext cx="4673296" cy="345163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843374"/>
              </p:ext>
            </p:extLst>
          </p:nvPr>
        </p:nvGraphicFramePr>
        <p:xfrm>
          <a:off x="76200" y="4295352"/>
          <a:ext cx="4343400" cy="241024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42322"/>
                <a:gridCol w="1305536"/>
                <a:gridCol w="1495542"/>
              </a:tblGrid>
              <a:tr h="71381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Equil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Ex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nm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Symbol" charset="2"/>
                          <a:ea typeface="ＭＳ Ｐゴシック" charset="-128"/>
                          <a:cs typeface="Symbol" charset="2"/>
                        </a:rPr>
                        <a:t>τ</a:t>
                      </a:r>
                      <a:r>
                        <a:rPr kumimoji="0" lang="en-US" sz="2200" b="0" i="0" u="none" strike="noStrike" kern="0" cap="none" spc="0" normalizeH="0" baseline="-2500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damp</a:t>
                      </a:r>
                      <a:r>
                        <a:rPr kumimoji="0" lang="en-US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  <a:r>
                        <a:rPr kumimoji="0" lang="en-US" sz="22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5 </a:t>
                      </a:r>
                      <a:r>
                        <a:rPr kumimoji="0" lang="en-US" sz="2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-128"/>
                          <a:cs typeface="ＭＳ Ｐゴシック" charset="-128"/>
                        </a:rPr>
                        <a:t>turns</a:t>
                      </a:r>
                      <a:endParaRPr lang="en-US" baseline="0" dirty="0"/>
                    </a:p>
                  </a:txBody>
                  <a:tcPr/>
                </a:tc>
              </a:tr>
              <a:tr h="418412">
                <a:tc>
                  <a:txBody>
                    <a:bodyPr/>
                    <a:lstStyle/>
                    <a:p>
                      <a:r>
                        <a:rPr lang="en-US" dirty="0" smtClean="0"/>
                        <a:t>PTC</a:t>
                      </a:r>
                      <a:r>
                        <a:rPr lang="en-US" baseline="-25000" dirty="0" smtClean="0"/>
                        <a:t>(TWISS)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1.07</a:t>
                      </a:r>
                      <a:endParaRPr lang="en-US" dirty="0"/>
                    </a:p>
                  </a:txBody>
                  <a:tcPr/>
                </a:tc>
              </a:tr>
              <a:tr h="418412">
                <a:tc>
                  <a:txBody>
                    <a:bodyPr/>
                    <a:lstStyle/>
                    <a:p>
                      <a:r>
                        <a:rPr lang="en-US" dirty="0" smtClean="0"/>
                        <a:t>AT</a:t>
                      </a:r>
                      <a:r>
                        <a:rPr lang="en-US" baseline="-25000" dirty="0" smtClean="0"/>
                        <a:t>(TWISS)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0.74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N.A.</a:t>
                      </a:r>
                    </a:p>
                  </a:txBody>
                  <a:tcPr/>
                </a:tc>
              </a:tr>
              <a:tr h="4184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MADX</a:t>
                      </a:r>
                      <a:r>
                        <a:rPr lang="en-US" baseline="-25000" dirty="0" smtClean="0"/>
                        <a:t>(track)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N.A.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N.A.</a:t>
                      </a:r>
                    </a:p>
                  </a:txBody>
                  <a:tcPr/>
                </a:tc>
              </a:tr>
              <a:tr h="41841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AT</a:t>
                      </a:r>
                      <a:r>
                        <a:rPr lang="en-US" baseline="-25000" dirty="0" err="1" smtClean="0"/>
                        <a:t>(track</a:t>
                      </a:r>
                      <a:r>
                        <a:rPr lang="en-US" baseline="-2500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2.2</a:t>
                      </a:r>
                      <a:r>
                        <a:rPr lang="en-US" sz="1800" kern="0" dirty="0" smtClean="0">
                          <a:ea typeface="ＭＳ Ｐゴシック" charset="-128"/>
                          <a:cs typeface="ＭＳ Ｐゴシック" charset="-128"/>
                        </a:rPr>
                        <a:t>±0.2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0" dirty="0" smtClean="0">
                          <a:ea typeface="ＭＳ Ｐゴシック" charset="-128"/>
                          <a:cs typeface="ＭＳ Ｐゴシック" charset="-128"/>
                        </a:rPr>
                        <a:t>1.05±0.07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76800" y="4343400"/>
            <a:ext cx="3962400" cy="1939635"/>
          </a:xfrm>
          <a:prstGeom prst="rect">
            <a:avLst/>
          </a:prstGeom>
          <a:solidFill>
            <a:srgbClr val="993366">
              <a:alpha val="50000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72000" tIns="46038" rIns="72000" bIns="46038">
            <a:spAutoFit/>
          </a:bodyPr>
          <a:lstStyle/>
          <a:p>
            <a:pPr algn="just"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Summary: standard formulae adapted to take into account feed-down effects are valid 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for leptons in stable islands!</a:t>
            </a:r>
            <a:endParaRPr lang="en-GB" sz="24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53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163"/>
            <a:ext cx="6629400" cy="731837"/>
          </a:xfrm>
        </p:spPr>
        <p:txBody>
          <a:bodyPr/>
          <a:lstStyle/>
          <a:p>
            <a:r>
              <a:rPr lang="en-GB" dirty="0" smtClean="0"/>
              <a:t>Dependence on 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838200"/>
            <a:ext cx="3124200" cy="35814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No equilibrium reached by multi-particle simulation </a:t>
            </a:r>
            <a:r>
              <a:rPr lang="en-GB" sz="2000" dirty="0" smtClean="0"/>
              <a:t>at 6 </a:t>
            </a:r>
            <a:r>
              <a:rPr lang="en-GB" sz="2000" dirty="0" err="1" smtClean="0"/>
              <a:t>GeV</a:t>
            </a:r>
            <a:r>
              <a:rPr lang="en-GB" sz="2000" dirty="0" smtClean="0"/>
              <a:t> </a:t>
            </a:r>
            <a:r>
              <a:rPr lang="en-GB" sz="2000" dirty="0"/>
              <a:t>=&gt; </a:t>
            </a:r>
            <a:r>
              <a:rPr lang="en-GB" sz="2000" dirty="0" smtClean="0"/>
              <a:t>equilibrium </a:t>
            </a:r>
            <a:r>
              <a:rPr lang="en-GB" sz="2000" dirty="0" err="1"/>
              <a:t>emittance</a:t>
            </a:r>
            <a:r>
              <a:rPr lang="en-GB" sz="2000" dirty="0"/>
              <a:t> (10.3 nm) too close to island’s stable </a:t>
            </a:r>
            <a:r>
              <a:rPr lang="en-GB" sz="2000" dirty="0" smtClean="0"/>
              <a:t>area.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Electrons go back to the core (nominal on-axis orbit</a:t>
            </a:r>
            <a:r>
              <a:rPr lang="en-GB" sz="2000" dirty="0" smtClean="0"/>
              <a:t>): continuous </a:t>
            </a:r>
            <a:r>
              <a:rPr lang="en-GB" sz="2000" dirty="0"/>
              <a:t>excitation </a:t>
            </a:r>
            <a:r>
              <a:rPr lang="en-GB" sz="2000" dirty="0" smtClean="0"/>
              <a:t>is needed to </a:t>
            </a:r>
            <a:r>
              <a:rPr lang="en-GB" sz="2000" dirty="0"/>
              <a:t>keep islands </a:t>
            </a:r>
            <a:r>
              <a:rPr lang="en-GB" sz="2000" dirty="0" smtClean="0"/>
              <a:t>populated.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EC29-B276-2D49-91EA-4418A5751EF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 descr="rms_Ex_FitTrack_SET2.png"/>
          <p:cNvPicPr>
            <a:picLocks noChangeAspect="1"/>
          </p:cNvPicPr>
          <p:nvPr/>
        </p:nvPicPr>
        <p:blipFill rotWithShape="1">
          <a:blip r:embed="rId2">
            <a:lum bright="-30000" contrast="50000"/>
          </a:blip>
          <a:srcRect t="13089" r="7158" b="3780"/>
          <a:stretch/>
        </p:blipFill>
        <p:spPr>
          <a:xfrm>
            <a:off x="0" y="820800"/>
            <a:ext cx="5868861" cy="4060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410200" y="1371600"/>
            <a:ext cx="609600" cy="1066800"/>
          </a:xfrm>
          <a:prstGeom prst="straightConnector1">
            <a:avLst/>
          </a:prstGeom>
          <a:ln w="60325">
            <a:solidFill>
              <a:srgbClr val="FFFF00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343400" y="3581400"/>
            <a:ext cx="4800600" cy="3276600"/>
            <a:chOff x="4343400" y="3581400"/>
            <a:chExt cx="4800600" cy="3276600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4572000" y="4876800"/>
              <a:ext cx="4572000" cy="1981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576000" tIns="46038" rIns="92075" bIns="46038" numCol="1" anchor="t" anchorCtr="0" compatLnSpc="1">
              <a:prstTxWarp prst="textNoShape">
                <a:avLst/>
              </a:prstTxWarp>
            </a:bodyPr>
            <a:lstStyle>
              <a:lvl1pPr marL="342900" indent="-342900" algn="just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buBlip>
                  <a:blip r:embed="rId3"/>
                </a:buBlip>
                <a:defRPr sz="28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just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buBlip>
                  <a:blip r:embed="rId3"/>
                </a:buBlip>
                <a:defRPr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ＭＳ Ｐゴシック" charset="0"/>
                </a:defRPr>
              </a:lvl2pPr>
              <a:lvl3pPr marL="1143000" indent="-228600" algn="just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buBlip>
                  <a:blip r:embed="rId3"/>
                </a:buBlip>
                <a:defRPr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ＭＳ Ｐゴシック" charset="0"/>
                </a:defRPr>
              </a:lvl3pPr>
              <a:lvl4pPr marL="1600200" indent="-228600" algn="just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Monotype Sorts" charset="0"/>
                <a:buBlip>
                  <a:blip r:embed="rId3"/>
                </a:buBlip>
                <a:defRPr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ＭＳ Ｐゴシック" charset="0"/>
                </a:defRPr>
              </a:lvl4pPr>
              <a:lvl5pPr marL="2057400" indent="-228600" algn="just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buBlip>
                  <a:blip r:embed="rId3"/>
                </a:buBlip>
                <a:defRPr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ＭＳ Ｐゴシック" charset="0"/>
                </a:defRPr>
              </a:lvl5pPr>
              <a:lvl6pPr marL="2514600" indent="-228600" algn="just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pitchFamily="2" charset="2"/>
                <a:buBlip>
                  <a:blip r:embed="rId3"/>
                </a:buBlip>
                <a:defRPr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6pPr>
              <a:lvl7pPr marL="2971800" indent="-228600" algn="just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pitchFamily="2" charset="2"/>
                <a:buBlip>
                  <a:blip r:embed="rId3"/>
                </a:buBlip>
                <a:defRPr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7pPr>
              <a:lvl8pPr marL="3429000" indent="-228600" algn="just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pitchFamily="2" charset="2"/>
                <a:buBlip>
                  <a:blip r:embed="rId3"/>
                </a:buBlip>
                <a:defRPr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8pPr>
              <a:lvl9pPr marL="3886200" indent="-228600" algn="just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pitchFamily="2" charset="2"/>
                <a:buBlip>
                  <a:blip r:embed="rId3"/>
                </a:buBlip>
                <a:defRPr sz="20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GB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When equilibrium </a:t>
              </a:r>
              <a:r>
                <a:rPr lang="en-GB" sz="2000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emittance</a:t>
              </a:r>
              <a:r>
                <a:rPr lang="en-GB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approaches island’s stable area (~10 nm) </a:t>
              </a:r>
              <a:r>
                <a:rPr lang="en-GB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non-linear effects add </a:t>
              </a:r>
              <a:r>
                <a:rPr lang="en-GB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to quantum </a:t>
              </a:r>
              <a:r>
                <a:rPr lang="en-GB" sz="2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diffusion: linear theory is no more valid.</a:t>
              </a:r>
              <a:endPara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4343400" y="3581400"/>
              <a:ext cx="990600" cy="1295400"/>
            </a:xfrm>
            <a:prstGeom prst="straightConnector1">
              <a:avLst/>
            </a:prstGeom>
            <a:ln w="60325">
              <a:solidFill>
                <a:schemeClr val="tx2">
                  <a:lumMod val="60000"/>
                  <a:lumOff val="40000"/>
                </a:schemeClr>
              </a:solidFill>
              <a:headEnd type="none"/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-9267" y="3124200"/>
            <a:ext cx="4581267" cy="3657600"/>
            <a:chOff x="-9267" y="3124200"/>
            <a:chExt cx="4581267" cy="3657600"/>
          </a:xfrm>
        </p:grpSpPr>
        <p:grpSp>
          <p:nvGrpSpPr>
            <p:cNvPr id="16" name="Group 15"/>
            <p:cNvGrpSpPr/>
            <p:nvPr/>
          </p:nvGrpSpPr>
          <p:grpSpPr>
            <a:xfrm>
              <a:off x="-9267" y="4572000"/>
              <a:ext cx="4581267" cy="2209800"/>
              <a:chOff x="5029200" y="4419600"/>
              <a:chExt cx="4291313" cy="2209800"/>
            </a:xfrm>
          </p:grpSpPr>
          <p:sp>
            <p:nvSpPr>
              <p:cNvPr id="17" name="Content Placeholder 2"/>
              <p:cNvSpPr txBox="1">
                <a:spLocks/>
              </p:cNvSpPr>
              <p:nvPr/>
            </p:nvSpPr>
            <p:spPr bwMode="auto">
              <a:xfrm>
                <a:off x="5029200" y="4724400"/>
                <a:ext cx="4291313" cy="1905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buBlip>
                    <a:blip r:embed="rId3"/>
                  </a:buBlip>
                  <a:defRPr sz="2800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742950" indent="-28575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buBlip>
                    <a:blip r:embed="rId3"/>
                  </a:buBlip>
                  <a:defRPr sz="2000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ＭＳ Ｐゴシック" charset="0"/>
                  </a:defRPr>
                </a:lvl2pPr>
                <a:lvl3pPr marL="1143000" indent="-2286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buBlip>
                    <a:blip r:embed="rId3"/>
                  </a:buBlip>
                  <a:defRPr sz="2000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ＭＳ Ｐゴシック" charset="0"/>
                  </a:defRPr>
                </a:lvl3pPr>
                <a:lvl4pPr marL="1600200" indent="-2286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Monotype Sorts" charset="0"/>
                  <a:buBlip>
                    <a:blip r:embed="rId3"/>
                  </a:buBlip>
                  <a:defRPr sz="2000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ＭＳ Ｐゴシック" charset="0"/>
                  </a:defRPr>
                </a:lvl4pPr>
                <a:lvl5pPr marL="2057400" indent="-2286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buBlip>
                    <a:blip r:embed="rId3"/>
                  </a:buBlip>
                  <a:defRPr sz="2000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  <a:ea typeface="ＭＳ Ｐゴシック" charset="0"/>
                  </a:defRPr>
                </a:lvl5pPr>
                <a:lvl6pPr marL="2514600" indent="-2286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pitchFamily="2" charset="2"/>
                  <a:buBlip>
                    <a:blip r:embed="rId3"/>
                  </a:buBlip>
                  <a:defRPr sz="2000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6pPr>
                <a:lvl7pPr marL="2971800" indent="-2286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pitchFamily="2" charset="2"/>
                  <a:buBlip>
                    <a:blip r:embed="rId3"/>
                  </a:buBlip>
                  <a:defRPr sz="2000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7pPr>
                <a:lvl8pPr marL="3429000" indent="-2286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pitchFamily="2" charset="2"/>
                  <a:buBlip>
                    <a:blip r:embed="rId3"/>
                  </a:buBlip>
                  <a:defRPr sz="2000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8pPr>
                <a:lvl9pPr marL="3886200" indent="-228600" algn="just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pitchFamily="2" charset="2"/>
                  <a:buBlip>
                    <a:blip r:embed="rId3"/>
                  </a:buBlip>
                  <a:defRPr sz="2000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GB" sz="2000" dirty="0">
                    <a:solidFill>
                      <a:schemeClr val="bg2">
                        <a:lumMod val="25000"/>
                        <a:lumOff val="75000"/>
                      </a:schemeClr>
                    </a:solidFill>
                  </a:rPr>
                  <a:t>A </a:t>
                </a:r>
                <a:r>
                  <a:rPr lang="en-GB" sz="2000" dirty="0" smtClean="0">
                    <a:solidFill>
                      <a:schemeClr val="bg2">
                        <a:lumMod val="25000"/>
                        <a:lumOff val="75000"/>
                      </a:schemeClr>
                    </a:solidFill>
                  </a:rPr>
                  <a:t>configuration with an </a:t>
                </a:r>
                <a:r>
                  <a:rPr lang="en-GB" sz="2000" dirty="0">
                    <a:solidFill>
                      <a:schemeClr val="bg2">
                        <a:lumMod val="25000"/>
                        <a:lumOff val="75000"/>
                      </a:schemeClr>
                    </a:solidFill>
                  </a:rPr>
                  <a:t>equilibrium </a:t>
                </a:r>
                <a:r>
                  <a:rPr lang="en-GB" sz="2000" dirty="0" err="1">
                    <a:solidFill>
                      <a:schemeClr val="bg2">
                        <a:lumMod val="25000"/>
                        <a:lumOff val="75000"/>
                      </a:schemeClr>
                    </a:solidFill>
                  </a:rPr>
                  <a:t>emittance</a:t>
                </a:r>
                <a:r>
                  <a:rPr lang="en-GB" sz="2000" dirty="0">
                    <a:solidFill>
                      <a:schemeClr val="bg2">
                        <a:lumMod val="25000"/>
                        <a:lumOff val="75000"/>
                      </a:schemeClr>
                    </a:solidFill>
                  </a:rPr>
                  <a:t> (much) smaller than </a:t>
                </a:r>
                <a:r>
                  <a:rPr lang="en-GB" sz="2000" dirty="0" smtClean="0">
                    <a:solidFill>
                      <a:schemeClr val="bg2">
                        <a:lumMod val="25000"/>
                        <a:lumOff val="75000"/>
                      </a:schemeClr>
                    </a:solidFill>
                  </a:rPr>
                  <a:t>island’s </a:t>
                </a:r>
                <a:r>
                  <a:rPr lang="en-GB" sz="2000" dirty="0">
                    <a:solidFill>
                      <a:schemeClr val="bg2">
                        <a:lumMod val="25000"/>
                        <a:lumOff val="75000"/>
                      </a:schemeClr>
                    </a:solidFill>
                  </a:rPr>
                  <a:t>stable area shall be used for operation </a:t>
                </a:r>
                <a:r>
                  <a:rPr lang="en-GB" sz="2000" dirty="0">
                    <a:solidFill>
                      <a:srgbClr val="CD93FF"/>
                    </a:solidFill>
                  </a:rPr>
                  <a:t>(</a:t>
                </a:r>
                <a:r>
                  <a:rPr lang="en-GB" sz="2000" dirty="0">
                    <a:solidFill>
                      <a:schemeClr val="tx1"/>
                    </a:solidFill>
                  </a:rPr>
                  <a:t>beam parameters from island’s linear </a:t>
                </a:r>
                <a:r>
                  <a:rPr lang="en-GB" sz="2000" dirty="0" smtClean="0">
                    <a:solidFill>
                      <a:schemeClr val="tx1"/>
                    </a:solidFill>
                  </a:rPr>
                  <a:t>optics, </a:t>
                </a:r>
                <a:r>
                  <a:rPr lang="en-GB" sz="2000" dirty="0">
                    <a:solidFill>
                      <a:schemeClr val="tx1"/>
                    </a:solidFill>
                  </a:rPr>
                  <a:t>no need of continuous excitation</a:t>
                </a:r>
                <a:r>
                  <a:rPr lang="en-GB" sz="2000" dirty="0">
                    <a:solidFill>
                      <a:srgbClr val="CD93FF"/>
                    </a:solidFill>
                  </a:rPr>
                  <a:t>)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5965784" y="4419600"/>
                <a:ext cx="356886" cy="304800"/>
              </a:xfrm>
              <a:prstGeom prst="straightConnector1">
                <a:avLst/>
              </a:prstGeom>
              <a:ln w="60325">
                <a:solidFill>
                  <a:schemeClr val="bg2">
                    <a:lumMod val="25000"/>
                    <a:lumOff val="75000"/>
                  </a:schemeClr>
                </a:solidFill>
                <a:headEnd type="none"/>
                <a:tailEnd type="stealth" w="med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/>
            <p:cNvSpPr/>
            <p:nvPr/>
          </p:nvSpPr>
          <p:spPr>
            <a:xfrm>
              <a:off x="381000" y="3124200"/>
              <a:ext cx="3276600" cy="1447800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32000"/>
              </a:schemeClr>
            </a:solidFill>
            <a:ln>
              <a:solidFill>
                <a:schemeClr val="bg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780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010400" cy="990600"/>
          </a:xfrm>
        </p:spPr>
        <p:txBody>
          <a:bodyPr/>
          <a:lstStyle/>
          <a:p>
            <a:r>
              <a:rPr lang="en-GB" dirty="0" smtClean="0"/>
              <a:t>Horizontal equilibrium parameters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EC29-B276-2D49-91EA-4418A5751EF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 descr="bunch_length_summ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19" y="1143001"/>
            <a:ext cx="7395881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8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010400" cy="990600"/>
          </a:xfrm>
        </p:spPr>
        <p:txBody>
          <a:bodyPr/>
          <a:lstStyle/>
          <a:p>
            <a:r>
              <a:rPr lang="en-GB" dirty="0" smtClean="0"/>
              <a:t>Longitudinal equilibrium parameters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EC29-B276-2D49-91EA-4418A5751EF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 descr="bunch_length_summar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70" y="1134000"/>
            <a:ext cx="7407530" cy="5724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1905000" y="2057400"/>
            <a:ext cx="2057400" cy="2057400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Monotype Sorts" pitchFamily="2" charset="2"/>
              <a:buNone/>
              <a:tabLst/>
            </a:pPr>
            <a:endParaRPr kumimoji="0" lang="en-GB" sz="2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41148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rgbClr val="008000"/>
                </a:solidFill>
                <a:latin typeface="+mn-lt"/>
              </a:rPr>
              <a:t>Possibility to change bunch length between core and islands </a:t>
            </a:r>
            <a:endParaRPr lang="en-GB" dirty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581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629400" cy="731837"/>
          </a:xfrm>
        </p:spPr>
        <p:txBody>
          <a:bodyPr/>
          <a:lstStyle/>
          <a:p>
            <a:pPr algn="ctr"/>
            <a:r>
              <a:rPr lang="en-GB" sz="3600" dirty="0" smtClean="0"/>
              <a:t>Outline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4114800"/>
          </a:xfrm>
        </p:spPr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he need of stable islands for proton rings (the CERN case)</a:t>
            </a:r>
          </a:p>
          <a:p>
            <a:r>
              <a:rPr lang="en-GB" dirty="0" smtClean="0"/>
              <a:t>Dynamic use of stable islands (with application)</a:t>
            </a:r>
          </a:p>
          <a:p>
            <a:r>
              <a:rPr lang="en-GB" dirty="0" smtClean="0"/>
              <a:t>Static use of stable islands</a:t>
            </a:r>
          </a:p>
          <a:p>
            <a:r>
              <a:rPr lang="en-GB" dirty="0" smtClean="0"/>
              <a:t>Stable islands for lepton rings</a:t>
            </a:r>
          </a:p>
          <a:p>
            <a:r>
              <a:rPr lang="en-GB" dirty="0" smtClean="0"/>
              <a:t>Possible applications of static and dynamic stable islands</a:t>
            </a:r>
          </a:p>
          <a:p>
            <a:r>
              <a:rPr lang="en-GB" dirty="0" smtClean="0"/>
              <a:t>Conclusions and outlook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EC29-B276-2D49-91EA-4418A5751E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9600" y="5416761"/>
            <a:ext cx="7924800" cy="831639"/>
          </a:xfrm>
          <a:prstGeom prst="rect">
            <a:avLst/>
          </a:prstGeom>
          <a:solidFill>
            <a:srgbClr val="993366">
              <a:alpha val="50000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0" tIns="46038" rIns="0" bIns="46038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Experimental activities on the use of stable islands covered in the talk by P. </a:t>
            </a:r>
            <a:r>
              <a:rPr lang="en-GB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Goslawski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 - BESSY</a:t>
            </a:r>
            <a:endParaRPr lang="en-GB" sz="24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78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163"/>
            <a:ext cx="6629400" cy="1036637"/>
          </a:xfrm>
        </p:spPr>
        <p:txBody>
          <a:bodyPr/>
          <a:lstStyle/>
          <a:p>
            <a:r>
              <a:rPr lang="en-GB" dirty="0" smtClean="0"/>
              <a:t>Applications of stable islands to lepton machines -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038600"/>
          </a:xfrm>
        </p:spPr>
        <p:txBody>
          <a:bodyPr/>
          <a:lstStyle/>
          <a:p>
            <a:r>
              <a:rPr lang="en-GB" sz="3200" dirty="0" smtClean="0"/>
              <a:t>The case of static islands</a:t>
            </a:r>
          </a:p>
          <a:p>
            <a:pPr lvl="1"/>
            <a:r>
              <a:rPr lang="en-GB" sz="2800" dirty="0" smtClean="0"/>
              <a:t>Design stable islands providing different equilibrium parameters with respect to core: possibility of serving simultaneously users requiring different beam characteristics. </a:t>
            </a: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Islands can be populated by means of transverse kickers</a:t>
            </a:r>
            <a:r>
              <a:rPr lang="en-GB" sz="28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EC29-B276-2D49-91EA-4418A5751EF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5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163"/>
            <a:ext cx="6629400" cy="1036637"/>
          </a:xfrm>
        </p:spPr>
        <p:txBody>
          <a:bodyPr/>
          <a:lstStyle/>
          <a:p>
            <a:r>
              <a:rPr lang="en-GB" dirty="0" smtClean="0"/>
              <a:t>Applications of stable islands to lepton machines -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00" y="1219200"/>
            <a:ext cx="8078400" cy="5334000"/>
          </a:xfrm>
        </p:spPr>
        <p:txBody>
          <a:bodyPr/>
          <a:lstStyle/>
          <a:p>
            <a:r>
              <a:rPr lang="en-GB" sz="3200" dirty="0" smtClean="0"/>
              <a:t>The case of dynamic stable islands</a:t>
            </a:r>
          </a:p>
          <a:p>
            <a:pPr lvl="1"/>
            <a:r>
              <a:rPr lang="en-GB" sz="2600" dirty="0" smtClean="0"/>
              <a:t>Use transversely split beams in conjunction with </a:t>
            </a:r>
            <a:r>
              <a:rPr lang="en-GB" sz="2600" dirty="0" err="1" smtClean="0"/>
              <a:t>undulators</a:t>
            </a:r>
            <a:r>
              <a:rPr lang="en-GB" sz="2600" dirty="0" smtClean="0"/>
              <a:t> to feed simultaneously several beam lines (</a:t>
            </a:r>
            <a:r>
              <a:rPr lang="en-GB" sz="2600" dirty="0" smtClean="0">
                <a:solidFill>
                  <a:srgbClr val="FF6600"/>
                </a:solidFill>
              </a:rPr>
              <a:t>simplifies canted beam lines</a:t>
            </a:r>
            <a:r>
              <a:rPr lang="en-GB" sz="2600" dirty="0" smtClean="0"/>
              <a:t>). </a:t>
            </a:r>
            <a:r>
              <a:rPr lang="en-GB" sz="2600" dirty="0" smtClean="0">
                <a:solidFill>
                  <a:srgbClr val="47FFFF"/>
                </a:solidFill>
              </a:rPr>
              <a:t>It requires beam splitting, hence dynamic use of stable islands </a:t>
            </a:r>
          </a:p>
          <a:p>
            <a:pPr lvl="1"/>
            <a:r>
              <a:rPr lang="en-GB" sz="2600" dirty="0" smtClean="0"/>
              <a:t>Top up, by injecting into islands and then collapsing them onto the central closed orbit. </a:t>
            </a:r>
            <a:r>
              <a:rPr lang="en-GB" sz="2600" dirty="0" smtClean="0">
                <a:solidFill>
                  <a:srgbClr val="47FFFF"/>
                </a:solidFill>
              </a:rPr>
              <a:t>It requires a dynamic use of stable islands</a:t>
            </a:r>
            <a:r>
              <a:rPr lang="en-GB" sz="2600" dirty="0" smtClean="0"/>
              <a:t>.</a:t>
            </a:r>
            <a:endParaRPr lang="en-GB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EC29-B276-2D49-91EA-4418A5751EF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52600" y="5569161"/>
            <a:ext cx="5638800" cy="831639"/>
          </a:xfrm>
          <a:prstGeom prst="rect">
            <a:avLst/>
          </a:prstGeom>
          <a:solidFill>
            <a:srgbClr val="993366">
              <a:alpha val="50000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72000" tIns="46038" rIns="72000" bIns="46038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Dynamic stable islands with damping and diffusion is the next step!</a:t>
            </a:r>
            <a:endParaRPr lang="en-GB" sz="24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70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400" smtClean="0">
                <a:solidFill>
                  <a:schemeClr val="hlink"/>
                </a:solidFill>
                <a:latin typeface="Comic Sans MS" charset="0"/>
              </a:rPr>
              <a:t>Massimo Giovannozzi</a:t>
            </a:r>
            <a:endParaRPr lang="en-US" sz="1400" smtClean="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335D8B6-0515-694C-8187-42F909D41D52}" type="slidenum">
              <a:rPr lang="en-US" sz="1400" smtClean="0">
                <a:solidFill>
                  <a:schemeClr val="hlink"/>
                </a:solidFill>
                <a:latin typeface="Comic Sans MS" charset="0"/>
              </a:rPr>
              <a:pPr>
                <a:defRPr/>
              </a:pPr>
              <a:t>22</a:t>
            </a:fld>
            <a:endParaRPr lang="en-US" sz="1400" smtClean="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7010400" cy="838200"/>
          </a:xfrm>
        </p:spPr>
        <p:txBody>
          <a:bodyPr/>
          <a:lstStyle/>
          <a:p>
            <a:pPr algn="ctr">
              <a:defRPr/>
            </a:pPr>
            <a:r>
              <a:rPr lang="en-GB" sz="3600" dirty="0" smtClean="0">
                <a:latin typeface="Comic Sans MS" charset="0"/>
                <a:cs typeface="+mj-cs"/>
              </a:rPr>
              <a:t>Conclusions and outlook</a:t>
            </a:r>
            <a:endParaRPr lang="en-GB" sz="3600" dirty="0">
              <a:latin typeface="Comic Sans MS" charset="0"/>
              <a:cs typeface="+mj-cs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410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2600" dirty="0" smtClean="0">
                <a:latin typeface="Comic Sans MS" charset="0"/>
                <a:cs typeface="+mn-cs"/>
              </a:rPr>
              <a:t>Several applications of stable islands to circular accelerators have been proposed.</a:t>
            </a:r>
          </a:p>
          <a:p>
            <a:pPr>
              <a:lnSpc>
                <a:spcPct val="90000"/>
              </a:lnSpc>
              <a:defRPr/>
            </a:pPr>
            <a:r>
              <a:rPr lang="en-GB" sz="2600" dirty="0" smtClean="0">
                <a:latin typeface="Comic Sans MS" charset="0"/>
                <a:cs typeface="+mn-cs"/>
              </a:rPr>
              <a:t>Till now, the main domain of applicability is hadron machines.</a:t>
            </a:r>
          </a:p>
          <a:p>
            <a:pPr>
              <a:lnSpc>
                <a:spcPct val="90000"/>
              </a:lnSpc>
              <a:defRPr/>
            </a:pPr>
            <a:r>
              <a:rPr lang="en-GB" sz="2600" dirty="0" smtClean="0">
                <a:latin typeface="Comic Sans MS" charset="0"/>
                <a:cs typeface="+mn-cs"/>
              </a:rPr>
              <a:t>Beam splitting has been proven in operation at CERN PS.</a:t>
            </a:r>
          </a:p>
          <a:p>
            <a:pPr>
              <a:lnSpc>
                <a:spcPct val="90000"/>
              </a:lnSpc>
              <a:defRPr/>
            </a:pPr>
            <a:r>
              <a:rPr lang="en-GB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charset="0"/>
                <a:cs typeface="+mn-cs"/>
              </a:rPr>
              <a:t>For the case of lepton machines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charset="0"/>
                <a:cs typeface="+mn-cs"/>
              </a:rPr>
              <a:t>Stable islands are possible!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charset="0"/>
                <a:cs typeface="+mn-cs"/>
              </a:rPr>
              <a:t>E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charset="0"/>
                <a:cs typeface="+mn-cs"/>
              </a:rPr>
              <a:t>quilibrium parameters can be estimated by generalised versions of the standard formulae.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charset="0"/>
                <a:cs typeface="+mn-cs"/>
              </a:rPr>
              <a:t>Non-linear dynamics comes into play and its impact might be crucial (for equilibrium parameters and transient behaviour).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charset="0"/>
                <a:cs typeface="+mn-cs"/>
              </a:rPr>
              <a:t>Several applications are at hand</a:t>
            </a:r>
            <a:r>
              <a:rPr lang="mr-IN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charset="0"/>
                <a:cs typeface="+mn-cs"/>
              </a:rPr>
              <a:t>…</a:t>
            </a:r>
            <a:endParaRPr lang="en-GB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Comic Sans MS" charset="0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Monotype Sorts" charset="0"/>
              <a:buNone/>
              <a:defRPr/>
            </a:pPr>
            <a:endParaRPr lang="en-US" sz="7200" dirty="0" smtClean="0">
              <a:cs typeface="+mn-cs"/>
            </a:endParaRPr>
          </a:p>
          <a:p>
            <a:pPr marL="0" indent="0" algn="ctr">
              <a:buFont typeface="Monotype Sorts" charset="0"/>
              <a:buNone/>
              <a:defRPr/>
            </a:pPr>
            <a:r>
              <a:rPr lang="en-US" sz="5400" dirty="0" smtClean="0">
                <a:cs typeface="+mn-cs"/>
              </a:rPr>
              <a:t>Thank you!</a:t>
            </a:r>
            <a:endParaRPr lang="en-US" sz="5400" dirty="0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AED27-6224-9145-A514-7474F636CE1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467600" cy="838200"/>
          </a:xfrm>
        </p:spPr>
        <p:txBody>
          <a:bodyPr/>
          <a:lstStyle/>
          <a:p>
            <a:pPr algn="ctr">
              <a:defRPr/>
            </a:pPr>
            <a:r>
              <a:rPr lang="en-GB">
                <a:latin typeface="Comic Sans MS" charset="0"/>
                <a:cs typeface="+mj-cs"/>
              </a:rPr>
              <a:t>Selected 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E252B-B078-8D44-9D0A-4329F085E6F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105400"/>
          </a:xfrm>
        </p:spPr>
        <p:txBody>
          <a:bodyPr/>
          <a:lstStyle/>
          <a:p>
            <a:pPr marL="261938" indent="-261938">
              <a:lnSpc>
                <a:spcPct val="90000"/>
              </a:lnSpc>
              <a:defRPr/>
            </a:pPr>
            <a:r>
              <a:rPr lang="en-GB" sz="1900" dirty="0">
                <a:solidFill>
                  <a:srgbClr val="FF6600"/>
                </a:solidFill>
                <a:latin typeface="Comic Sans MS" charset="0"/>
              </a:rPr>
              <a:t>A. </a:t>
            </a:r>
            <a:r>
              <a:rPr lang="en-GB" sz="1900" dirty="0" err="1" smtClean="0">
                <a:solidFill>
                  <a:srgbClr val="FF6600"/>
                </a:solidFill>
                <a:latin typeface="Comic Sans MS" charset="0"/>
              </a:rPr>
              <a:t>Huschauer</a:t>
            </a:r>
            <a:r>
              <a:rPr lang="en-GB" sz="1900" dirty="0" smtClean="0">
                <a:solidFill>
                  <a:srgbClr val="FF6600"/>
                </a:solidFill>
                <a:latin typeface="Comic Sans MS" charset="0"/>
              </a:rPr>
              <a:t> et al., 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Phys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. Rev. </a:t>
            </a:r>
            <a:r>
              <a:rPr lang="en-GB" sz="1900" dirty="0" err="1">
                <a:solidFill>
                  <a:srgbClr val="FFFF00"/>
                </a:solidFill>
                <a:latin typeface="Comic Sans MS" charset="0"/>
                <a:cs typeface="+mn-cs"/>
              </a:rPr>
              <a:t>Accel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. Beams 20, 061001 (2017)</a:t>
            </a:r>
          </a:p>
          <a:p>
            <a:pPr marL="261938" indent="-261938">
              <a:lnSpc>
                <a:spcPct val="90000"/>
              </a:lnSpc>
              <a:defRPr/>
            </a:pPr>
            <a:r>
              <a:rPr lang="en-GB" sz="1900" dirty="0" smtClean="0">
                <a:solidFill>
                  <a:srgbClr val="FF6600"/>
                </a:solidFill>
                <a:latin typeface="Comic Sans MS" charset="0"/>
                <a:cs typeface="+mn-cs"/>
              </a:rPr>
              <a:t>S. Abernethy at al., </a:t>
            </a:r>
            <a:r>
              <a:rPr lang="en-GB" sz="1900" dirty="0" err="1" smtClean="0">
                <a:solidFill>
                  <a:srgbClr val="FFFF00"/>
                </a:solidFill>
                <a:latin typeface="Comic Sans MS" charset="0"/>
                <a:cs typeface="+mn-cs"/>
              </a:rPr>
              <a:t>Phys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 Rev. </a:t>
            </a:r>
            <a:r>
              <a:rPr lang="en-GB" sz="1900" dirty="0" err="1" smtClean="0">
                <a:solidFill>
                  <a:srgbClr val="FFFF00"/>
                </a:solidFill>
                <a:latin typeface="Comic Sans MS" charset="0"/>
                <a:cs typeface="+mn-cs"/>
              </a:rPr>
              <a:t>Accel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. Beams </a:t>
            </a:r>
            <a:r>
              <a:rPr lang="is-IS" sz="1900" dirty="0">
                <a:solidFill>
                  <a:srgbClr val="FFFF00"/>
                </a:solidFill>
                <a:latin typeface="Comic Sans MS" charset="0"/>
                <a:cs typeface="+mn-cs"/>
              </a:rPr>
              <a:t>20, 014001 (2017</a:t>
            </a:r>
            <a:r>
              <a:rPr lang="is-IS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)</a:t>
            </a:r>
            <a:endParaRPr lang="en-GB" sz="1900" dirty="0" smtClean="0">
              <a:solidFill>
                <a:srgbClr val="FFFF00"/>
              </a:solidFill>
              <a:latin typeface="Comic Sans MS" charset="0"/>
              <a:cs typeface="+mn-cs"/>
            </a:endParaRPr>
          </a:p>
          <a:p>
            <a:pPr marL="261938" indent="-261938">
              <a:lnSpc>
                <a:spcPct val="90000"/>
              </a:lnSpc>
              <a:defRPr/>
            </a:pPr>
            <a:r>
              <a:rPr lang="en-GB" sz="1900" dirty="0" smtClean="0">
                <a:solidFill>
                  <a:srgbClr val="FF6600"/>
                </a:solidFill>
                <a:latin typeface="Comic Sans MS" charset="0"/>
                <a:cs typeface="+mn-cs"/>
              </a:rPr>
              <a:t>J. </a:t>
            </a:r>
            <a:r>
              <a:rPr lang="en-GB" sz="1900" dirty="0" err="1" smtClean="0">
                <a:solidFill>
                  <a:srgbClr val="FF6600"/>
                </a:solidFill>
                <a:latin typeface="Comic Sans MS" charset="0"/>
                <a:cs typeface="+mn-cs"/>
              </a:rPr>
              <a:t>Borburgh</a:t>
            </a:r>
            <a:r>
              <a:rPr lang="en-GB" sz="1900" dirty="0" smtClean="0">
                <a:solidFill>
                  <a:srgbClr val="FF6600"/>
                </a:solidFill>
                <a:latin typeface="Comic Sans MS" charset="0"/>
                <a:cs typeface="+mn-cs"/>
              </a:rPr>
              <a:t> et al., 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EPL </a:t>
            </a:r>
            <a:r>
              <a:rPr lang="is-IS" sz="1900" dirty="0">
                <a:solidFill>
                  <a:srgbClr val="FFFF00"/>
                </a:solidFill>
                <a:latin typeface="Comic Sans MS" charset="0"/>
                <a:cs typeface="+mn-cs"/>
              </a:rPr>
              <a:t>113 34001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 (2016)</a:t>
            </a:r>
          </a:p>
          <a:p>
            <a:pPr marL="261938" indent="-261938">
              <a:lnSpc>
                <a:spcPct val="90000"/>
              </a:lnSpc>
              <a:defRPr/>
            </a:pPr>
            <a:r>
              <a:rPr lang="en-GB" sz="1900" dirty="0" smtClean="0">
                <a:solidFill>
                  <a:srgbClr val="FF6600"/>
                </a:solidFill>
                <a:latin typeface="Comic Sans MS" charset="0"/>
                <a:cs typeface="+mn-cs"/>
              </a:rPr>
              <a:t>A. </a:t>
            </a:r>
            <a:r>
              <a:rPr lang="en-GB" sz="1900" dirty="0" err="1" smtClean="0">
                <a:solidFill>
                  <a:srgbClr val="FF6600"/>
                </a:solidFill>
                <a:latin typeface="Comic Sans MS" charset="0"/>
                <a:cs typeface="+mn-cs"/>
              </a:rPr>
              <a:t>Franchi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, </a:t>
            </a:r>
            <a:r>
              <a:rPr lang="en-GB" sz="1900" dirty="0" smtClean="0">
                <a:solidFill>
                  <a:srgbClr val="FF6600"/>
                </a:solidFill>
                <a:latin typeface="Comic Sans MS" charset="0"/>
                <a:cs typeface="+mn-cs"/>
              </a:rPr>
              <a:t>M. Giovannozzi, 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Phys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. Rev. ST </a:t>
            </a:r>
            <a:r>
              <a:rPr lang="en-GB" sz="1900" dirty="0" err="1">
                <a:solidFill>
                  <a:srgbClr val="FFFF00"/>
                </a:solidFill>
                <a:latin typeface="Comic Sans MS" charset="0"/>
                <a:cs typeface="+mn-cs"/>
              </a:rPr>
              <a:t>Accel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. Beams 18, 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074001 (2015)</a:t>
            </a:r>
          </a:p>
          <a:p>
            <a:pPr marL="261938" indent="-261938">
              <a:lnSpc>
                <a:spcPct val="90000"/>
              </a:lnSpc>
              <a:defRPr/>
            </a:pPr>
            <a:r>
              <a:rPr lang="en-GB" sz="1900" dirty="0" smtClean="0">
                <a:solidFill>
                  <a:srgbClr val="FF6600"/>
                </a:solidFill>
                <a:latin typeface="Comic Sans MS" charset="0"/>
                <a:cs typeface="+mn-cs"/>
              </a:rPr>
              <a:t>A. </a:t>
            </a:r>
            <a:r>
              <a:rPr lang="en-GB" sz="1900" dirty="0" err="1" smtClean="0">
                <a:solidFill>
                  <a:srgbClr val="FF6600"/>
                </a:solidFill>
                <a:latin typeface="Comic Sans MS" charset="0"/>
                <a:cs typeface="+mn-cs"/>
              </a:rPr>
              <a:t>Bazzani</a:t>
            </a:r>
            <a:r>
              <a:rPr lang="en-GB" sz="1900" dirty="0" smtClean="0">
                <a:solidFill>
                  <a:srgbClr val="FF6600"/>
                </a:solidFill>
                <a:latin typeface="Comic Sans MS" charset="0"/>
                <a:cs typeface="+mn-cs"/>
              </a:rPr>
              <a:t> et al.</a:t>
            </a:r>
            <a:r>
              <a:rPr lang="en-GB" sz="1900" dirty="0" smtClean="0">
                <a:solidFill>
                  <a:srgbClr val="FF6600"/>
                </a:solidFill>
                <a:latin typeface="Comic Sans MS" charset="0"/>
              </a:rPr>
              <a:t>,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 Phys. Rev. E 89, 042915 (2014)</a:t>
            </a:r>
          </a:p>
          <a:p>
            <a:pPr marL="261938" indent="-261938">
              <a:lnSpc>
                <a:spcPct val="90000"/>
              </a:lnSpc>
              <a:defRPr/>
            </a:pPr>
            <a:r>
              <a:rPr lang="en-GB" sz="1900" dirty="0" smtClean="0">
                <a:solidFill>
                  <a:srgbClr val="FF6600"/>
                </a:solidFill>
                <a:latin typeface="Comic Sans MS" charset="0"/>
                <a:cs typeface="+mn-cs"/>
              </a:rPr>
              <a:t>S</a:t>
            </a:r>
            <a:r>
              <a:rPr lang="en-GB" sz="1900" dirty="0">
                <a:solidFill>
                  <a:srgbClr val="FF6600"/>
                </a:solidFill>
                <a:latin typeface="Comic Sans MS" charset="0"/>
                <a:cs typeface="+mn-cs"/>
              </a:rPr>
              <a:t>. </a:t>
            </a:r>
            <a:r>
              <a:rPr lang="en-GB" sz="1900" dirty="0" err="1">
                <a:solidFill>
                  <a:srgbClr val="FF6600"/>
                </a:solidFill>
                <a:latin typeface="Comic Sans MS" charset="0"/>
                <a:cs typeface="+mn-cs"/>
              </a:rPr>
              <a:t>Gilardoni</a:t>
            </a:r>
            <a:r>
              <a:rPr lang="en-GB" sz="1900" dirty="0">
                <a:solidFill>
                  <a:srgbClr val="FF6600"/>
                </a:solidFill>
                <a:latin typeface="Comic Sans MS" charset="0"/>
                <a:cs typeface="+mn-cs"/>
              </a:rPr>
              <a:t>, M. Giovannozzi, C. </a:t>
            </a:r>
            <a:r>
              <a:rPr lang="en-GB" sz="1900" dirty="0" err="1" smtClean="0">
                <a:solidFill>
                  <a:srgbClr val="FF6600"/>
                </a:solidFill>
                <a:latin typeface="Comic Sans MS" charset="0"/>
                <a:cs typeface="+mn-cs"/>
              </a:rPr>
              <a:t>Hernalsteens</a:t>
            </a:r>
            <a:r>
              <a:rPr lang="en-GB" sz="1900" dirty="0">
                <a:solidFill>
                  <a:srgbClr val="FF6600"/>
                </a:solidFill>
                <a:latin typeface="Comic Sans MS" charset="0"/>
              </a:rPr>
              <a:t>,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 Phys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. Rev. ST </a:t>
            </a:r>
            <a:r>
              <a:rPr lang="en-GB" sz="1900" dirty="0" err="1">
                <a:solidFill>
                  <a:srgbClr val="FFFF00"/>
                </a:solidFill>
                <a:latin typeface="Comic Sans MS" charset="0"/>
                <a:cs typeface="+mn-cs"/>
              </a:rPr>
              <a:t>Accel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. Beams 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 16 051001 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</a:rPr>
              <a:t>(2013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</a:rPr>
              <a:t>)</a:t>
            </a:r>
            <a:endParaRPr lang="en-GB" sz="1900" dirty="0">
              <a:solidFill>
                <a:srgbClr val="FFFF00"/>
              </a:solidFill>
              <a:latin typeface="Comic Sans MS" charset="0"/>
              <a:cs typeface="+mn-cs"/>
            </a:endParaRPr>
          </a:p>
          <a:p>
            <a:pPr marL="261938" indent="-261938">
              <a:lnSpc>
                <a:spcPct val="90000"/>
              </a:lnSpc>
              <a:defRPr/>
            </a:pPr>
            <a:r>
              <a:rPr lang="en-GB" sz="1900" dirty="0">
                <a:solidFill>
                  <a:srgbClr val="FF6600"/>
                </a:solidFill>
                <a:latin typeface="Comic Sans MS" charset="0"/>
                <a:cs typeface="+mn-cs"/>
              </a:rPr>
              <a:t>M. Giovannozzi, D. </a:t>
            </a:r>
            <a:r>
              <a:rPr lang="en-GB" sz="1900" dirty="0" err="1">
                <a:solidFill>
                  <a:srgbClr val="FF6600"/>
                </a:solidFill>
                <a:latin typeface="Comic Sans MS" charset="0"/>
                <a:cs typeface="+mn-cs"/>
              </a:rPr>
              <a:t>Quatraro</a:t>
            </a:r>
            <a:r>
              <a:rPr lang="en-GB" sz="1900" dirty="0">
                <a:solidFill>
                  <a:srgbClr val="FF6600"/>
                </a:solidFill>
                <a:latin typeface="Comic Sans MS" charset="0"/>
                <a:cs typeface="+mn-cs"/>
              </a:rPr>
              <a:t>, G. </a:t>
            </a:r>
            <a:r>
              <a:rPr lang="en-GB" sz="1900" dirty="0" err="1" smtClean="0">
                <a:solidFill>
                  <a:srgbClr val="FF6600"/>
                </a:solidFill>
                <a:latin typeface="Comic Sans MS" charset="0"/>
                <a:cs typeface="+mn-cs"/>
              </a:rPr>
              <a:t>Turchetti</a:t>
            </a:r>
            <a:r>
              <a:rPr lang="en-GB" sz="1900" dirty="0">
                <a:solidFill>
                  <a:srgbClr val="FF6600"/>
                </a:solidFill>
                <a:latin typeface="Comic Sans MS" charset="0"/>
              </a:rPr>
              <a:t>,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 Phys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. Rev. ST </a:t>
            </a:r>
            <a:r>
              <a:rPr lang="en-GB" sz="1900" dirty="0" err="1">
                <a:solidFill>
                  <a:srgbClr val="FFFF00"/>
                </a:solidFill>
                <a:latin typeface="Comic Sans MS" charset="0"/>
                <a:cs typeface="+mn-cs"/>
              </a:rPr>
              <a:t>Accel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. Beams 12 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024003 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</a:rPr>
              <a:t> 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</a:rPr>
              <a:t>(2009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</a:rPr>
              <a:t>)</a:t>
            </a:r>
            <a:endParaRPr lang="en-GB" sz="1900" dirty="0">
              <a:solidFill>
                <a:srgbClr val="FFFF00"/>
              </a:solidFill>
              <a:latin typeface="Comic Sans MS" charset="0"/>
              <a:cs typeface="+mn-cs"/>
            </a:endParaRPr>
          </a:p>
          <a:p>
            <a:pPr marL="261938" indent="-261938">
              <a:lnSpc>
                <a:spcPct val="90000"/>
              </a:lnSpc>
              <a:defRPr/>
            </a:pPr>
            <a:r>
              <a:rPr lang="en-GB" sz="1900" dirty="0">
                <a:solidFill>
                  <a:srgbClr val="FF6600"/>
                </a:solidFill>
                <a:latin typeface="Comic Sans MS" charset="0"/>
                <a:cs typeface="+mn-cs"/>
              </a:rPr>
              <a:t>A. </a:t>
            </a:r>
            <a:r>
              <a:rPr lang="en-GB" sz="1900" dirty="0" err="1">
                <a:solidFill>
                  <a:srgbClr val="FF6600"/>
                </a:solidFill>
                <a:latin typeface="Comic Sans MS" charset="0"/>
                <a:cs typeface="+mn-cs"/>
              </a:rPr>
              <a:t>Franchi</a:t>
            </a:r>
            <a:r>
              <a:rPr lang="en-GB" sz="1900" dirty="0">
                <a:solidFill>
                  <a:srgbClr val="FF6600"/>
                </a:solidFill>
                <a:latin typeface="Comic Sans MS" charset="0"/>
                <a:cs typeface="+mn-cs"/>
              </a:rPr>
              <a:t>, S. </a:t>
            </a:r>
            <a:r>
              <a:rPr lang="en-GB" sz="1900" dirty="0" err="1">
                <a:solidFill>
                  <a:srgbClr val="FF6600"/>
                </a:solidFill>
                <a:latin typeface="Comic Sans MS" charset="0"/>
                <a:cs typeface="+mn-cs"/>
              </a:rPr>
              <a:t>Gilardoni</a:t>
            </a:r>
            <a:r>
              <a:rPr lang="en-GB" sz="1900" dirty="0">
                <a:solidFill>
                  <a:srgbClr val="FF6600"/>
                </a:solidFill>
                <a:latin typeface="Comic Sans MS" charset="0"/>
                <a:cs typeface="+mn-cs"/>
              </a:rPr>
              <a:t>, M. </a:t>
            </a:r>
            <a:r>
              <a:rPr lang="en-GB" sz="1900" dirty="0" smtClean="0">
                <a:solidFill>
                  <a:srgbClr val="FF6600"/>
                </a:solidFill>
                <a:latin typeface="Comic Sans MS" charset="0"/>
                <a:cs typeface="+mn-cs"/>
              </a:rPr>
              <a:t>Giovannozzi</a:t>
            </a:r>
            <a:r>
              <a:rPr lang="en-GB" sz="1900" dirty="0">
                <a:solidFill>
                  <a:srgbClr val="FF6600"/>
                </a:solidFill>
                <a:latin typeface="Comic Sans MS" charset="0"/>
              </a:rPr>
              <a:t>,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 Phys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. Rev. ST </a:t>
            </a:r>
            <a:r>
              <a:rPr lang="en-GB" sz="1900" dirty="0" err="1">
                <a:solidFill>
                  <a:srgbClr val="FFFF00"/>
                </a:solidFill>
                <a:latin typeface="Comic Sans MS" charset="0"/>
                <a:cs typeface="+mn-cs"/>
              </a:rPr>
              <a:t>Accel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. Beams 12 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014001 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</a:rPr>
              <a:t>(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</a:rPr>
              <a:t>2009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</a:rPr>
              <a:t>)</a:t>
            </a:r>
            <a:endParaRPr lang="en-GB" sz="1900" dirty="0">
              <a:solidFill>
                <a:srgbClr val="FFFF00"/>
              </a:solidFill>
              <a:latin typeface="Comic Sans MS" charset="0"/>
              <a:cs typeface="+mn-cs"/>
            </a:endParaRPr>
          </a:p>
          <a:p>
            <a:pPr marL="261938" indent="-261938">
              <a:lnSpc>
                <a:spcPct val="90000"/>
              </a:lnSpc>
              <a:defRPr/>
            </a:pPr>
            <a:r>
              <a:rPr lang="en-GB" sz="1900" dirty="0">
                <a:solidFill>
                  <a:srgbClr val="FF6600"/>
                </a:solidFill>
                <a:latin typeface="Comic Sans MS" charset="0"/>
                <a:cs typeface="+mn-cs"/>
              </a:rPr>
              <a:t>M. Giovannozzi and J. </a:t>
            </a:r>
            <a:r>
              <a:rPr lang="en-GB" sz="1900" dirty="0" smtClean="0">
                <a:solidFill>
                  <a:srgbClr val="FF6600"/>
                </a:solidFill>
                <a:latin typeface="Comic Sans MS" charset="0"/>
                <a:cs typeface="+mn-cs"/>
              </a:rPr>
              <a:t>Morel</a:t>
            </a:r>
            <a:r>
              <a:rPr lang="en-GB" sz="1900" dirty="0">
                <a:solidFill>
                  <a:srgbClr val="FF6600"/>
                </a:solidFill>
                <a:latin typeface="Comic Sans MS" charset="0"/>
              </a:rPr>
              <a:t>,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 Phys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. Rev. ST </a:t>
            </a:r>
            <a:r>
              <a:rPr lang="en-GB" sz="1900" dirty="0" err="1">
                <a:solidFill>
                  <a:srgbClr val="FFFF00"/>
                </a:solidFill>
                <a:latin typeface="Comic Sans MS" charset="0"/>
                <a:cs typeface="+mn-cs"/>
              </a:rPr>
              <a:t>Accel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. Beams 10 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034001 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</a:rPr>
              <a:t>(2007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</a:rPr>
              <a:t>)</a:t>
            </a:r>
            <a:endParaRPr lang="en-GB" sz="1900" dirty="0">
              <a:solidFill>
                <a:srgbClr val="FFFF00"/>
              </a:solidFill>
              <a:latin typeface="Comic Sans MS" charset="0"/>
              <a:cs typeface="+mn-cs"/>
            </a:endParaRPr>
          </a:p>
          <a:p>
            <a:pPr marL="261938" indent="-261938">
              <a:lnSpc>
                <a:spcPct val="90000"/>
              </a:lnSpc>
              <a:defRPr/>
            </a:pPr>
            <a:r>
              <a:rPr lang="en-GB" sz="1900" dirty="0">
                <a:solidFill>
                  <a:srgbClr val="FF6600"/>
                </a:solidFill>
                <a:latin typeface="Comic Sans MS" charset="0"/>
                <a:cs typeface="+mn-cs"/>
              </a:rPr>
              <a:t>S. </a:t>
            </a:r>
            <a:r>
              <a:rPr lang="en-GB" sz="1900" dirty="0" err="1" smtClean="0">
                <a:solidFill>
                  <a:srgbClr val="FF6600"/>
                </a:solidFill>
                <a:latin typeface="Comic Sans MS" charset="0"/>
                <a:cs typeface="+mn-cs"/>
              </a:rPr>
              <a:t>Gilardoni</a:t>
            </a:r>
            <a:r>
              <a:rPr lang="en-GB" sz="1900" dirty="0" smtClean="0">
                <a:solidFill>
                  <a:srgbClr val="FF6600"/>
                </a:solidFill>
                <a:latin typeface="Comic Sans MS" charset="0"/>
                <a:cs typeface="+mn-cs"/>
              </a:rPr>
              <a:t> at al.</a:t>
            </a:r>
            <a:r>
              <a:rPr lang="en-GB" sz="1900" dirty="0" smtClean="0">
                <a:solidFill>
                  <a:srgbClr val="FF6600"/>
                </a:solidFill>
                <a:latin typeface="Comic Sans MS" charset="0"/>
              </a:rPr>
              <a:t>,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 Phys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. Rev. ST </a:t>
            </a:r>
            <a:r>
              <a:rPr lang="en-GB" sz="1900" dirty="0" err="1">
                <a:solidFill>
                  <a:srgbClr val="FFFF00"/>
                </a:solidFill>
                <a:latin typeface="Comic Sans MS" charset="0"/>
                <a:cs typeface="+mn-cs"/>
              </a:rPr>
              <a:t>Accel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. Beams 9 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104001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 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</a:rPr>
              <a:t>(2006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</a:rPr>
              <a:t>)</a:t>
            </a:r>
            <a:endParaRPr lang="en-GB" sz="1900" dirty="0">
              <a:solidFill>
                <a:srgbClr val="FFFF00"/>
              </a:solidFill>
              <a:latin typeface="Comic Sans MS" charset="0"/>
              <a:cs typeface="+mn-cs"/>
            </a:endParaRPr>
          </a:p>
          <a:p>
            <a:pPr marL="261938" indent="-261938">
              <a:lnSpc>
                <a:spcPct val="90000"/>
              </a:lnSpc>
              <a:defRPr/>
            </a:pPr>
            <a:r>
              <a:rPr lang="en-GB" sz="1900" dirty="0">
                <a:solidFill>
                  <a:srgbClr val="FF6600"/>
                </a:solidFill>
                <a:latin typeface="Comic Sans MS" charset="0"/>
                <a:cs typeface="+mn-cs"/>
              </a:rPr>
              <a:t>R. </a:t>
            </a:r>
            <a:r>
              <a:rPr lang="en-GB" sz="1900" dirty="0" err="1">
                <a:solidFill>
                  <a:srgbClr val="FF6600"/>
                </a:solidFill>
                <a:latin typeface="Comic Sans MS" charset="0"/>
                <a:cs typeface="+mn-cs"/>
              </a:rPr>
              <a:t>Cappi</a:t>
            </a:r>
            <a:r>
              <a:rPr lang="en-GB" sz="1900" dirty="0">
                <a:solidFill>
                  <a:srgbClr val="FF6600"/>
                </a:solidFill>
                <a:latin typeface="Comic Sans MS" charset="0"/>
                <a:cs typeface="+mn-cs"/>
              </a:rPr>
              <a:t>, M. </a:t>
            </a:r>
            <a:r>
              <a:rPr lang="en-GB" sz="1900" dirty="0" smtClean="0">
                <a:solidFill>
                  <a:srgbClr val="FF6600"/>
                </a:solidFill>
                <a:latin typeface="Comic Sans MS" charset="0"/>
                <a:cs typeface="+mn-cs"/>
              </a:rPr>
              <a:t>Giovannozzi</a:t>
            </a:r>
            <a:r>
              <a:rPr lang="en-GB" sz="1900" dirty="0">
                <a:solidFill>
                  <a:srgbClr val="FF6600"/>
                </a:solidFill>
                <a:latin typeface="Comic Sans MS" charset="0"/>
              </a:rPr>
              <a:t>,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 Phys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. Rev. ST </a:t>
            </a:r>
            <a:r>
              <a:rPr lang="en-GB" sz="1900" dirty="0" err="1">
                <a:solidFill>
                  <a:srgbClr val="FFFF00"/>
                </a:solidFill>
                <a:latin typeface="Comic Sans MS" charset="0"/>
                <a:cs typeface="+mn-cs"/>
              </a:rPr>
              <a:t>Accel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. Beams 7 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024001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 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</a:rPr>
              <a:t>(2003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</a:rPr>
              <a:t>)</a:t>
            </a:r>
            <a:endParaRPr lang="en-GB" sz="1900" dirty="0">
              <a:solidFill>
                <a:srgbClr val="FFFF00"/>
              </a:solidFill>
              <a:latin typeface="Comic Sans MS" charset="0"/>
              <a:cs typeface="+mn-cs"/>
            </a:endParaRPr>
          </a:p>
          <a:p>
            <a:pPr marL="261938" indent="-261938">
              <a:lnSpc>
                <a:spcPct val="90000"/>
              </a:lnSpc>
              <a:defRPr/>
            </a:pPr>
            <a:r>
              <a:rPr lang="en-GB" sz="1900" dirty="0">
                <a:solidFill>
                  <a:srgbClr val="FF6600"/>
                </a:solidFill>
                <a:latin typeface="Comic Sans MS" charset="0"/>
                <a:cs typeface="+mn-cs"/>
              </a:rPr>
              <a:t>R. </a:t>
            </a:r>
            <a:r>
              <a:rPr lang="en-GB" sz="1900" dirty="0" err="1">
                <a:solidFill>
                  <a:srgbClr val="FF6600"/>
                </a:solidFill>
                <a:latin typeface="Comic Sans MS" charset="0"/>
                <a:cs typeface="+mn-cs"/>
              </a:rPr>
              <a:t>Cappi</a:t>
            </a:r>
            <a:r>
              <a:rPr lang="en-GB" sz="1900" dirty="0">
                <a:solidFill>
                  <a:srgbClr val="FF6600"/>
                </a:solidFill>
                <a:latin typeface="Comic Sans MS" charset="0"/>
                <a:cs typeface="+mn-cs"/>
              </a:rPr>
              <a:t>, M. </a:t>
            </a:r>
            <a:r>
              <a:rPr lang="en-GB" sz="1900" dirty="0" smtClean="0">
                <a:solidFill>
                  <a:srgbClr val="FF6600"/>
                </a:solidFill>
                <a:latin typeface="Comic Sans MS" charset="0"/>
                <a:cs typeface="+mn-cs"/>
              </a:rPr>
              <a:t>Giovannozzi</a:t>
            </a:r>
            <a:r>
              <a:rPr lang="en-GB" sz="1900" dirty="0">
                <a:solidFill>
                  <a:srgbClr val="FF6600"/>
                </a:solidFill>
                <a:latin typeface="Comic Sans MS" charset="0"/>
              </a:rPr>
              <a:t>,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 Phys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. Rev. </a:t>
            </a:r>
            <a:r>
              <a:rPr lang="en-GB" sz="1900" dirty="0" err="1">
                <a:solidFill>
                  <a:srgbClr val="FFFF00"/>
                </a:solidFill>
                <a:latin typeface="Comic Sans MS" charset="0"/>
                <a:cs typeface="+mn-cs"/>
              </a:rPr>
              <a:t>Lett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. 88 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  <a:cs typeface="+mn-cs"/>
              </a:rPr>
              <a:t>104801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  <a:cs typeface="+mn-cs"/>
              </a:rPr>
              <a:t> 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</a:rPr>
              <a:t>(</a:t>
            </a:r>
            <a:r>
              <a:rPr lang="en-GB" sz="1900" dirty="0">
                <a:solidFill>
                  <a:srgbClr val="FFFF00"/>
                </a:solidFill>
                <a:latin typeface="Comic Sans MS" charset="0"/>
              </a:rPr>
              <a:t>2002</a:t>
            </a:r>
            <a:r>
              <a:rPr lang="en-GB" sz="1900" dirty="0" smtClean="0">
                <a:solidFill>
                  <a:srgbClr val="FFFF00"/>
                </a:solidFill>
                <a:latin typeface="Comic Sans MS" charset="0"/>
              </a:rPr>
              <a:t>)</a:t>
            </a:r>
            <a:endParaRPr lang="en-GB" sz="1900" dirty="0">
              <a:solidFill>
                <a:srgbClr val="FFFF00"/>
              </a:solidFill>
              <a:latin typeface="Comic Sans MS" charset="0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392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Monotype Sorts" charset="0"/>
              <a:buNone/>
              <a:defRPr/>
            </a:pPr>
            <a:endParaRPr lang="en-US" sz="7200" dirty="0" smtClean="0">
              <a:cs typeface="+mn-cs"/>
            </a:endParaRPr>
          </a:p>
          <a:p>
            <a:pPr marL="0" indent="0" algn="ctr">
              <a:buFont typeface="Monotype Sorts" charset="0"/>
              <a:buNone/>
              <a:defRPr/>
            </a:pPr>
            <a:r>
              <a:rPr lang="en-US" sz="5400" dirty="0" smtClean="0">
                <a:cs typeface="+mn-cs"/>
              </a:rPr>
              <a:t>Reserve slides</a:t>
            </a:r>
            <a:endParaRPr lang="en-US" sz="5400" dirty="0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AED27-6224-9145-A514-7474F636CE1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5988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0" y="30163"/>
            <a:ext cx="6629400" cy="731837"/>
          </a:xfrm>
        </p:spPr>
        <p:txBody>
          <a:bodyPr/>
          <a:lstStyle/>
          <a:p>
            <a:pPr algn="ctr"/>
            <a:r>
              <a:rPr lang="en-GB" sz="3600" dirty="0" smtClean="0"/>
              <a:t>Introduction - 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1371600"/>
          </a:xfrm>
        </p:spPr>
        <p:txBody>
          <a:bodyPr/>
          <a:lstStyle/>
          <a:p>
            <a:r>
              <a:rPr lang="en-GB" dirty="0" smtClean="0"/>
              <a:t>Application of stable islands in CERN machines started with PS, aiming at replacing the Continuous Transfer (CT) from PS to SPS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EC29-B276-2D49-91EA-4418A5751EF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" y="2209800"/>
            <a:ext cx="8686800" cy="1844675"/>
            <a:chOff x="501650" y="2909887"/>
            <a:chExt cx="8686800" cy="1844675"/>
          </a:xfrm>
        </p:grpSpPr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501650" y="4025900"/>
              <a:ext cx="2916238" cy="728662"/>
              <a:chOff x="316" y="2113"/>
              <a:chExt cx="1837" cy="459"/>
            </a:xfrm>
          </p:grpSpPr>
          <p:grpSp>
            <p:nvGrpSpPr>
              <p:cNvPr id="28" name="Group 60"/>
              <p:cNvGrpSpPr>
                <a:grpSpLocks/>
              </p:cNvGrpSpPr>
              <p:nvPr/>
            </p:nvGrpSpPr>
            <p:grpSpPr bwMode="auto">
              <a:xfrm>
                <a:off x="345" y="2113"/>
                <a:ext cx="1808" cy="48"/>
                <a:chOff x="345" y="2113"/>
                <a:chExt cx="1808" cy="48"/>
              </a:xfrm>
            </p:grpSpPr>
            <p:sp>
              <p:nvSpPr>
                <p:cNvPr id="30" name="Rectangle 30"/>
                <p:cNvSpPr>
                  <a:spLocks noChangeArrowheads="1"/>
                </p:cNvSpPr>
                <p:nvPr/>
              </p:nvSpPr>
              <p:spPr bwMode="auto">
                <a:xfrm>
                  <a:off x="345" y="2113"/>
                  <a:ext cx="363" cy="4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Font typeface="Monotype Sorts" pitchFamily="2" charset="2"/>
                    <a:buNone/>
                    <a:defRPr/>
                  </a:pPr>
                  <a:endParaRPr lang="en-GB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1"/>
                <p:cNvSpPr>
                  <a:spLocks noChangeArrowheads="1"/>
                </p:cNvSpPr>
                <p:nvPr/>
              </p:nvSpPr>
              <p:spPr bwMode="auto">
                <a:xfrm>
                  <a:off x="708" y="2113"/>
                  <a:ext cx="363" cy="4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Font typeface="Monotype Sorts" pitchFamily="2" charset="2"/>
                    <a:buNone/>
                    <a:defRPr/>
                  </a:pPr>
                  <a:endParaRPr lang="en-GB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2"/>
                <p:cNvSpPr>
                  <a:spLocks noChangeArrowheads="1"/>
                </p:cNvSpPr>
                <p:nvPr/>
              </p:nvSpPr>
              <p:spPr bwMode="auto">
                <a:xfrm>
                  <a:off x="1065" y="2113"/>
                  <a:ext cx="363" cy="4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Font typeface="Monotype Sorts" pitchFamily="2" charset="2"/>
                    <a:buNone/>
                    <a:defRPr/>
                  </a:pPr>
                  <a:endParaRPr lang="en-GB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3"/>
                <p:cNvSpPr>
                  <a:spLocks noChangeArrowheads="1"/>
                </p:cNvSpPr>
                <p:nvPr/>
              </p:nvSpPr>
              <p:spPr bwMode="auto">
                <a:xfrm>
                  <a:off x="1428" y="2113"/>
                  <a:ext cx="363" cy="4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Font typeface="Monotype Sorts" pitchFamily="2" charset="2"/>
                    <a:buNone/>
                    <a:defRPr/>
                  </a:pPr>
                  <a:endParaRPr lang="en-GB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34"/>
                <p:cNvSpPr>
                  <a:spLocks noChangeArrowheads="1"/>
                </p:cNvSpPr>
                <p:nvPr/>
              </p:nvSpPr>
              <p:spPr bwMode="auto">
                <a:xfrm>
                  <a:off x="1790" y="2113"/>
                  <a:ext cx="363" cy="4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Font typeface="Monotype Sorts" pitchFamily="2" charset="2"/>
                    <a:buNone/>
                    <a:defRPr/>
                  </a:pPr>
                  <a:endParaRPr lang="en-GB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Text Box 46"/>
              <p:cNvSpPr txBox="1">
                <a:spLocks noChangeArrowheads="1"/>
              </p:cNvSpPr>
              <p:nvPr/>
            </p:nvSpPr>
            <p:spPr bwMode="auto">
              <a:xfrm>
                <a:off x="316" y="2245"/>
                <a:ext cx="1767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ClrTx/>
                  <a:buFontTx/>
                  <a:buNone/>
                  <a:defRPr/>
                </a:pPr>
                <a:r>
                  <a:rPr lang="en-US" sz="28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cs typeface="+mn-cs"/>
                  </a:rPr>
                  <a:t>First PS batch</a:t>
                </a:r>
              </a:p>
            </p:txBody>
          </p:sp>
        </p:grpSp>
        <p:grpSp>
          <p:nvGrpSpPr>
            <p:cNvPr id="9" name="Group 63"/>
            <p:cNvGrpSpPr>
              <a:grpSpLocks/>
            </p:cNvGrpSpPr>
            <p:nvPr/>
          </p:nvGrpSpPr>
          <p:grpSpPr bwMode="auto">
            <a:xfrm>
              <a:off x="3289300" y="4025900"/>
              <a:ext cx="3111500" cy="728662"/>
              <a:chOff x="2072" y="2113"/>
              <a:chExt cx="1960" cy="459"/>
            </a:xfrm>
          </p:grpSpPr>
          <p:grpSp>
            <p:nvGrpSpPr>
              <p:cNvPr id="21" name="Group 61"/>
              <p:cNvGrpSpPr>
                <a:grpSpLocks/>
              </p:cNvGrpSpPr>
              <p:nvPr/>
            </p:nvGrpSpPr>
            <p:grpSpPr bwMode="auto">
              <a:xfrm>
                <a:off x="2147" y="2113"/>
                <a:ext cx="1809" cy="48"/>
                <a:chOff x="2147" y="2113"/>
                <a:chExt cx="1809" cy="48"/>
              </a:xfrm>
            </p:grpSpPr>
            <p:sp>
              <p:nvSpPr>
                <p:cNvPr id="23" name="Rectangle 35"/>
                <p:cNvSpPr>
                  <a:spLocks noChangeArrowheads="1"/>
                </p:cNvSpPr>
                <p:nvPr/>
              </p:nvSpPr>
              <p:spPr bwMode="auto">
                <a:xfrm>
                  <a:off x="2147" y="2113"/>
                  <a:ext cx="363" cy="4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Font typeface="Monotype Sorts" pitchFamily="2" charset="2"/>
                    <a:buNone/>
                    <a:defRPr/>
                  </a:pPr>
                  <a:endParaRPr lang="en-GB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36"/>
                <p:cNvSpPr>
                  <a:spLocks noChangeArrowheads="1"/>
                </p:cNvSpPr>
                <p:nvPr/>
              </p:nvSpPr>
              <p:spPr bwMode="auto">
                <a:xfrm>
                  <a:off x="2510" y="2113"/>
                  <a:ext cx="363" cy="4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Font typeface="Monotype Sorts" pitchFamily="2" charset="2"/>
                    <a:buNone/>
                    <a:defRPr/>
                  </a:pPr>
                  <a:endParaRPr lang="en-GB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37"/>
                <p:cNvSpPr>
                  <a:spLocks noChangeArrowheads="1"/>
                </p:cNvSpPr>
                <p:nvPr/>
              </p:nvSpPr>
              <p:spPr bwMode="auto">
                <a:xfrm>
                  <a:off x="2873" y="2113"/>
                  <a:ext cx="363" cy="4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Font typeface="Monotype Sorts" pitchFamily="2" charset="2"/>
                    <a:buNone/>
                    <a:defRPr/>
                  </a:pPr>
                  <a:endParaRPr lang="en-GB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38"/>
                <p:cNvSpPr>
                  <a:spLocks noChangeArrowheads="1"/>
                </p:cNvSpPr>
                <p:nvPr/>
              </p:nvSpPr>
              <p:spPr bwMode="auto">
                <a:xfrm>
                  <a:off x="3236" y="2113"/>
                  <a:ext cx="363" cy="4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Font typeface="Monotype Sorts" pitchFamily="2" charset="2"/>
                    <a:buNone/>
                    <a:defRPr/>
                  </a:pPr>
                  <a:endParaRPr lang="en-GB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39"/>
                <p:cNvSpPr>
                  <a:spLocks noChangeArrowheads="1"/>
                </p:cNvSpPr>
                <p:nvPr/>
              </p:nvSpPr>
              <p:spPr bwMode="auto">
                <a:xfrm>
                  <a:off x="3593" y="2113"/>
                  <a:ext cx="363" cy="4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buFont typeface="Monotype Sorts" pitchFamily="2" charset="2"/>
                    <a:buNone/>
                    <a:defRPr/>
                  </a:pPr>
                  <a:endParaRPr lang="en-GB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Text Box 48"/>
              <p:cNvSpPr txBox="1">
                <a:spLocks noChangeArrowheads="1"/>
              </p:cNvSpPr>
              <p:nvPr/>
            </p:nvSpPr>
            <p:spPr bwMode="auto">
              <a:xfrm>
                <a:off x="2072" y="2245"/>
                <a:ext cx="196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ClrTx/>
                  <a:buFontTx/>
                  <a:buNone/>
                  <a:defRPr/>
                </a:pPr>
                <a:r>
                  <a:rPr lang="en-US" sz="28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cs typeface="+mn-cs"/>
                  </a:rPr>
                  <a:t>Second PS batch</a:t>
                </a:r>
              </a:p>
            </p:txBody>
          </p:sp>
        </p:grpSp>
        <p:grpSp>
          <p:nvGrpSpPr>
            <p:cNvPr id="10" name="Group 64"/>
            <p:cNvGrpSpPr>
              <a:grpSpLocks/>
            </p:cNvGrpSpPr>
            <p:nvPr/>
          </p:nvGrpSpPr>
          <p:grpSpPr bwMode="auto">
            <a:xfrm>
              <a:off x="6278563" y="4025900"/>
              <a:ext cx="2805112" cy="728662"/>
              <a:chOff x="3955" y="2113"/>
              <a:chExt cx="1767" cy="459"/>
            </a:xfrm>
          </p:grpSpPr>
          <p:sp>
            <p:nvSpPr>
              <p:cNvPr id="19" name="Rectangle 40"/>
              <p:cNvSpPr>
                <a:spLocks noChangeArrowheads="1"/>
              </p:cNvSpPr>
              <p:nvPr/>
            </p:nvSpPr>
            <p:spPr bwMode="auto">
              <a:xfrm>
                <a:off x="3955" y="2113"/>
                <a:ext cx="363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Monotype Sorts" pitchFamily="2" charset="2"/>
                  <a:buNone/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Text Box 49"/>
              <p:cNvSpPr txBox="1">
                <a:spLocks noChangeArrowheads="1"/>
              </p:cNvSpPr>
              <p:nvPr/>
            </p:nvSpPr>
            <p:spPr bwMode="auto">
              <a:xfrm>
                <a:off x="4117" y="2245"/>
                <a:ext cx="160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>
                <a:lvl1pPr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ClrTx/>
                  <a:buFontTx/>
                  <a:buNone/>
                  <a:defRPr/>
                </a:pPr>
                <a:r>
                  <a:rPr lang="en-US" sz="2800" dirty="0" smtClean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cs typeface="+mn-cs"/>
                  </a:rPr>
                  <a:t>Gap for kicker</a:t>
                </a:r>
              </a:p>
            </p:txBody>
          </p:sp>
        </p:grpSp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533400" y="2909887"/>
              <a:ext cx="8655050" cy="885825"/>
              <a:chOff x="336" y="1410"/>
              <a:chExt cx="5452" cy="558"/>
            </a:xfrm>
          </p:grpSpPr>
          <p:sp>
            <p:nvSpPr>
              <p:cNvPr id="12" name="Text Box 42"/>
              <p:cNvSpPr txBox="1">
                <a:spLocks noChangeArrowheads="1"/>
              </p:cNvSpPr>
              <p:nvPr/>
            </p:nvSpPr>
            <p:spPr bwMode="auto">
              <a:xfrm>
                <a:off x="4033" y="1497"/>
                <a:ext cx="175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>
                  <a:spcBef>
                    <a:spcPct val="0"/>
                  </a:spcBef>
                  <a:buClrTx/>
                  <a:buFontTx/>
                  <a:buNone/>
                  <a:defRPr/>
                </a:pPr>
                <a:r>
                  <a:rPr lang="en-US" sz="28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cs typeface="+mn-cs"/>
                  </a:rPr>
                  <a:t>C</a:t>
                </a:r>
                <a:r>
                  <a:rPr lang="en-US" sz="2800" baseline="-250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cs typeface="+mn-cs"/>
                  </a:rPr>
                  <a:t>SPS</a:t>
                </a:r>
                <a:r>
                  <a:rPr lang="en-US" sz="28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cs typeface="+mn-cs"/>
                  </a:rPr>
                  <a:t> = 11 C</a:t>
                </a:r>
                <a:r>
                  <a:rPr lang="en-US" sz="2800" baseline="-250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cs typeface="+mn-cs"/>
                  </a:rPr>
                  <a:t>PS</a:t>
                </a:r>
              </a:p>
            </p:txBody>
          </p:sp>
          <p:sp>
            <p:nvSpPr>
              <p:cNvPr id="13" name="Text Box 47"/>
              <p:cNvSpPr txBox="1">
                <a:spLocks noChangeArrowheads="1"/>
              </p:cNvSpPr>
              <p:nvPr/>
            </p:nvSpPr>
            <p:spPr bwMode="auto">
              <a:xfrm>
                <a:off x="1152" y="1410"/>
                <a:ext cx="48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>
                  <a:spcBef>
                    <a:spcPct val="50000"/>
                  </a:spcBef>
                  <a:buClrTx/>
                  <a:buFontTx/>
                  <a:buNone/>
                  <a:defRPr/>
                </a:pPr>
                <a:r>
                  <a:rPr lang="en-US" sz="2800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cs typeface="+mn-cs"/>
                  </a:rPr>
                  <a:t>PS</a:t>
                </a:r>
              </a:p>
            </p:txBody>
          </p:sp>
          <p:sp>
            <p:nvSpPr>
              <p:cNvPr id="14" name="Text Box 50"/>
              <p:cNvSpPr txBox="1">
                <a:spLocks noChangeArrowheads="1"/>
              </p:cNvSpPr>
              <p:nvPr/>
            </p:nvSpPr>
            <p:spPr bwMode="auto">
              <a:xfrm>
                <a:off x="624" y="1410"/>
                <a:ext cx="48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>
                  <a:spcBef>
                    <a:spcPct val="50000"/>
                  </a:spcBef>
                  <a:buClrTx/>
                  <a:buFontTx/>
                  <a:buNone/>
                  <a:defRPr/>
                </a:pPr>
                <a:r>
                  <a:rPr lang="en-US" sz="2800" dirty="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cs typeface="+mn-cs"/>
                  </a:rPr>
                  <a:t>PS</a:t>
                </a:r>
              </a:p>
            </p:txBody>
          </p:sp>
          <p:sp>
            <p:nvSpPr>
              <p:cNvPr id="15" name="Rectangle 29"/>
              <p:cNvSpPr>
                <a:spLocks noChangeArrowheads="1"/>
              </p:cNvSpPr>
              <p:nvPr/>
            </p:nvSpPr>
            <p:spPr bwMode="auto">
              <a:xfrm>
                <a:off x="642" y="1746"/>
                <a:ext cx="363" cy="4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Monotype Sorts" pitchFamily="2" charset="2"/>
                  <a:buNone/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" name="Rectangle 41"/>
              <p:cNvSpPr>
                <a:spLocks noChangeArrowheads="1"/>
              </p:cNvSpPr>
              <p:nvPr/>
            </p:nvSpPr>
            <p:spPr bwMode="auto">
              <a:xfrm>
                <a:off x="1205" y="1746"/>
                <a:ext cx="363" cy="4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Font typeface="Monotype Sorts" pitchFamily="2" charset="2"/>
                  <a:buNone/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7" name="Text Box 43"/>
              <p:cNvSpPr txBox="1">
                <a:spLocks noChangeArrowheads="1"/>
              </p:cNvSpPr>
              <p:nvPr/>
            </p:nvSpPr>
            <p:spPr bwMode="auto">
              <a:xfrm>
                <a:off x="1706" y="1584"/>
                <a:ext cx="234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Monotype Sorts" charset="0"/>
                  <a:defRPr sz="2200" b="1">
                    <a:solidFill>
                      <a:srgbClr val="FFFF00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>
                  <a:spcBef>
                    <a:spcPct val="50000"/>
                  </a:spcBef>
                  <a:buClrTx/>
                  <a:buFontTx/>
                  <a:buNone/>
                  <a:defRPr/>
                </a:pPr>
                <a:r>
                  <a:rPr lang="en-US" sz="2800" smtClean="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charset="0"/>
                    <a:cs typeface="+mn-cs"/>
                  </a:rPr>
                  <a:t>SPS circumference</a:t>
                </a:r>
              </a:p>
            </p:txBody>
          </p:sp>
          <p:sp>
            <p:nvSpPr>
              <p:cNvPr id="18" name="Line 59"/>
              <p:cNvSpPr>
                <a:spLocks noChangeShapeType="1"/>
              </p:cNvSpPr>
              <p:nvPr/>
            </p:nvSpPr>
            <p:spPr bwMode="auto">
              <a:xfrm>
                <a:off x="336" y="1968"/>
                <a:ext cx="3984" cy="0"/>
              </a:xfrm>
              <a:prstGeom prst="line">
                <a:avLst/>
              </a:prstGeom>
              <a:noFill/>
              <a:ln w="88900" cmpd="tri">
                <a:solidFill>
                  <a:schemeClr val="hlink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pPr>
                  <a:buFont typeface="Monotype Sorts" pitchFamily="2" charset="2"/>
                  <a:buNone/>
                  <a:defRPr/>
                </a:pPr>
                <a:endParaRPr lang="en-GB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5105400" y="4648200"/>
            <a:ext cx="3429000" cy="831639"/>
          </a:xfrm>
          <a:prstGeom prst="rect">
            <a:avLst/>
          </a:prstGeom>
          <a:solidFill>
            <a:srgbClr val="993366">
              <a:alpha val="50000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0" tIns="46038" rIns="0" bIns="46038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Slicing is performed during extraction</a:t>
            </a:r>
            <a:endParaRPr lang="en-GB" sz="24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880200" y="4038600"/>
            <a:ext cx="3768000" cy="2300148"/>
            <a:chOff x="-3006000" y="3970338"/>
            <a:chExt cx="3768000" cy="2300148"/>
          </a:xfrm>
        </p:grpSpPr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-990600" y="5562600"/>
              <a:ext cx="175260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 anchor="ctr">
              <a:spAutoFit/>
            </a:bodyPr>
            <a:lstStyle>
              <a:lvl1pPr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000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Electrostatic septum wires</a:t>
              </a:r>
            </a:p>
          </p:txBody>
        </p:sp>
        <p:sp>
          <p:nvSpPr>
            <p:cNvPr id="38" name="Line 18"/>
            <p:cNvSpPr>
              <a:spLocks noChangeAspect="1" noChangeShapeType="1"/>
            </p:cNvSpPr>
            <p:nvPr/>
          </p:nvSpPr>
          <p:spPr bwMode="auto">
            <a:xfrm>
              <a:off x="-2046288" y="3970338"/>
              <a:ext cx="0" cy="19440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Monotype Sorts" pitchFamily="2" charset="2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9" name="Line 19"/>
            <p:cNvSpPr>
              <a:spLocks noChangeAspect="1" noChangeShapeType="1"/>
            </p:cNvSpPr>
            <p:nvPr/>
          </p:nvSpPr>
          <p:spPr bwMode="auto">
            <a:xfrm rot="5400000">
              <a:off x="-1962000" y="4070925"/>
              <a:ext cx="0" cy="208800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Monotype Sorts" pitchFamily="2" charset="2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20"/>
            <p:cNvSpPr>
              <a:spLocks noChangeAspect="1" noChangeArrowheads="1"/>
            </p:cNvSpPr>
            <p:nvPr/>
          </p:nvSpPr>
          <p:spPr bwMode="auto">
            <a:xfrm>
              <a:off x="-2727325" y="4497388"/>
              <a:ext cx="1368425" cy="12620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GB" sz="2400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41" name="Freeform 21"/>
            <p:cNvSpPr>
              <a:spLocks noChangeAspect="1"/>
            </p:cNvSpPr>
            <p:nvPr/>
          </p:nvSpPr>
          <p:spPr bwMode="auto">
            <a:xfrm>
              <a:off x="-1644650" y="4032000"/>
              <a:ext cx="4514" cy="2088000"/>
            </a:xfrm>
            <a:custGeom>
              <a:avLst/>
              <a:gdLst>
                <a:gd name="T0" fmla="*/ 0 w 1"/>
                <a:gd name="T1" fmla="*/ 0 h 1072"/>
                <a:gd name="T2" fmla="*/ 0 w 1"/>
                <a:gd name="T3" fmla="*/ 2147483647 h 10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072">
                  <a:moveTo>
                    <a:pt x="0" y="0"/>
                  </a:moveTo>
                  <a:lnTo>
                    <a:pt x="0" y="1072"/>
                  </a:lnTo>
                </a:path>
              </a:pathLst>
            </a:custGeom>
            <a:noFill/>
            <a:ln w="22225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2"/>
            <p:cNvSpPr>
              <a:spLocks noChangeAspect="1" noChangeShapeType="1"/>
            </p:cNvSpPr>
            <p:nvPr/>
          </p:nvSpPr>
          <p:spPr bwMode="auto">
            <a:xfrm rot="5400000">
              <a:off x="-2070894" y="4260056"/>
              <a:ext cx="0" cy="89693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Monotype Sorts" pitchFamily="2" charset="2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3" name="Line 23"/>
            <p:cNvSpPr>
              <a:spLocks noChangeAspect="1" noChangeShapeType="1"/>
            </p:cNvSpPr>
            <p:nvPr/>
          </p:nvSpPr>
          <p:spPr bwMode="auto">
            <a:xfrm>
              <a:off x="-2441575" y="4694238"/>
              <a:ext cx="0" cy="93980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Monotype Sorts" pitchFamily="2" charset="2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" name="Line 24"/>
            <p:cNvSpPr>
              <a:spLocks noChangeAspect="1" noChangeShapeType="1"/>
            </p:cNvSpPr>
            <p:nvPr/>
          </p:nvSpPr>
          <p:spPr bwMode="auto">
            <a:xfrm rot="5400000">
              <a:off x="-2044700" y="5057775"/>
              <a:ext cx="0" cy="81915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Monotype Sorts" pitchFamily="2" charset="2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5" name="Text Box 25"/>
            <p:cNvSpPr txBox="1">
              <a:spLocks noChangeAspect="1" noChangeArrowheads="1"/>
            </p:cNvSpPr>
            <p:nvPr/>
          </p:nvSpPr>
          <p:spPr bwMode="auto">
            <a:xfrm>
              <a:off x="-1317625" y="5154613"/>
              <a:ext cx="442912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GB" sz="200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X</a:t>
              </a:r>
            </a:p>
          </p:txBody>
        </p:sp>
        <p:sp>
          <p:nvSpPr>
            <p:cNvPr id="46" name="Text Box 26"/>
            <p:cNvSpPr txBox="1">
              <a:spLocks noChangeAspect="1" noChangeArrowheads="1"/>
            </p:cNvSpPr>
            <p:nvPr/>
          </p:nvSpPr>
          <p:spPr bwMode="auto">
            <a:xfrm>
              <a:off x="-2057400" y="4038600"/>
              <a:ext cx="6096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000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X</a:t>
              </a:r>
              <a:r>
                <a:rPr lang="ja-JP" altLang="en-US" sz="2000" dirty="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’</a:t>
              </a:r>
              <a:endParaRPr lang="en-GB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endParaRPr>
            </a:p>
          </p:txBody>
        </p:sp>
        <p:sp>
          <p:nvSpPr>
            <p:cNvPr id="47" name="Text Box 27"/>
            <p:cNvSpPr txBox="1">
              <a:spLocks noChangeAspect="1" noChangeArrowheads="1"/>
            </p:cNvSpPr>
            <p:nvPr/>
          </p:nvSpPr>
          <p:spPr bwMode="auto">
            <a:xfrm>
              <a:off x="-1658938" y="4892675"/>
              <a:ext cx="261938" cy="42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+mn-ea"/>
                  <a:cs typeface="+mn-cs"/>
                </a:rPr>
                <a:t>1</a:t>
              </a:r>
              <a:endParaRPr lang="en-GB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48" name="Text Box 28"/>
            <p:cNvSpPr txBox="1">
              <a:spLocks noChangeAspect="1" noChangeArrowheads="1"/>
            </p:cNvSpPr>
            <p:nvPr/>
          </p:nvSpPr>
          <p:spPr bwMode="auto">
            <a:xfrm>
              <a:off x="-2727325" y="4892675"/>
              <a:ext cx="339725" cy="42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+mn-ea"/>
                  <a:cs typeface="+mn-cs"/>
                </a:rPr>
                <a:t>3</a:t>
              </a:r>
              <a:endParaRPr lang="en-GB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49" name="Text Box 29"/>
            <p:cNvSpPr txBox="1">
              <a:spLocks noChangeAspect="1" noChangeArrowheads="1"/>
            </p:cNvSpPr>
            <p:nvPr/>
          </p:nvSpPr>
          <p:spPr bwMode="auto">
            <a:xfrm>
              <a:off x="-2228850" y="4892675"/>
              <a:ext cx="373062" cy="42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+mn-ea"/>
                  <a:cs typeface="+mn-cs"/>
                </a:rPr>
                <a:t>5</a:t>
              </a:r>
              <a:endParaRPr lang="en-GB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50" name="Text Box 30"/>
            <p:cNvSpPr txBox="1">
              <a:spLocks noChangeAspect="1" noChangeArrowheads="1"/>
            </p:cNvSpPr>
            <p:nvPr/>
          </p:nvSpPr>
          <p:spPr bwMode="auto">
            <a:xfrm>
              <a:off x="-2228850" y="4341813"/>
              <a:ext cx="379412" cy="425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+mn-ea"/>
                  <a:cs typeface="+mn-cs"/>
                </a:rPr>
                <a:t>2</a:t>
              </a:r>
              <a:endParaRPr lang="en-GB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51" name="Text Box 31"/>
            <p:cNvSpPr txBox="1">
              <a:spLocks noChangeAspect="1" noChangeArrowheads="1"/>
            </p:cNvSpPr>
            <p:nvPr/>
          </p:nvSpPr>
          <p:spPr bwMode="auto">
            <a:xfrm>
              <a:off x="-2228850" y="5418138"/>
              <a:ext cx="307975" cy="427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+mn-ea"/>
                  <a:cs typeface="+mn-cs"/>
                </a:rPr>
                <a:t>4</a:t>
              </a:r>
              <a:endParaRPr lang="en-GB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52" name="Line 32"/>
            <p:cNvSpPr>
              <a:spLocks noChangeAspect="1" noChangeShapeType="1"/>
            </p:cNvSpPr>
            <p:nvPr/>
          </p:nvSpPr>
          <p:spPr bwMode="auto">
            <a:xfrm rot="3240000" flipH="1">
              <a:off x="-1581679" y="5690092"/>
              <a:ext cx="457201" cy="2787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Monotype Sorts" pitchFamily="2" charset="2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3" name="Text Box 65"/>
            <p:cNvSpPr txBox="1">
              <a:spLocks noChangeArrowheads="1"/>
            </p:cNvSpPr>
            <p:nvPr/>
          </p:nvSpPr>
          <p:spPr bwMode="auto">
            <a:xfrm>
              <a:off x="-2971800" y="5867400"/>
              <a:ext cx="1295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GB" sz="2000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E</a:t>
              </a:r>
              <a:r>
                <a:rPr lang="en-GB" sz="2000" baseline="-25000" dirty="0" err="1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field</a:t>
              </a:r>
              <a:r>
                <a:rPr lang="en-GB" sz="2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=0</a:t>
              </a:r>
            </a:p>
          </p:txBody>
        </p:sp>
        <p:sp>
          <p:nvSpPr>
            <p:cNvPr id="54" name="Text Box 66"/>
            <p:cNvSpPr txBox="1">
              <a:spLocks noChangeArrowheads="1"/>
            </p:cNvSpPr>
            <p:nvPr/>
          </p:nvSpPr>
          <p:spPr bwMode="auto">
            <a:xfrm>
              <a:off x="-1785938" y="4327525"/>
              <a:ext cx="1295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marL="342900" indent="-3429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GB" sz="2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E</a:t>
              </a:r>
              <a:r>
                <a:rPr lang="en-GB" sz="2000" baseline="-25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field</a:t>
              </a:r>
              <a:r>
                <a:rPr lang="en-GB" sz="20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≠0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70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NOCE 2017 Workshop – September 21st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Septum-less extraction or injection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FB98E-F4AF-6D4E-8DF4-708CF4E260B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6627" name="Picture 4" descr="PS_MTE_OneFourth_orbit_FastBump1.png"/>
          <p:cNvPicPr>
            <a:picLocks noChangeAspect="1"/>
          </p:cNvPicPr>
          <p:nvPr/>
        </p:nvPicPr>
        <p:blipFill>
          <a:blip r:embed="rId2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446213"/>
            <a:ext cx="4857750" cy="48561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07038" y="1460500"/>
            <a:ext cx="3484562" cy="4841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just">
              <a:spcAft>
                <a:spcPts val="600"/>
              </a:spcAft>
              <a:defRPr/>
            </a:pPr>
            <a:r>
              <a:rPr lang="en-US" sz="1800" dirty="0">
                <a:solidFill>
                  <a:srgbClr val="FF6600"/>
                </a:solidFill>
                <a:latin typeface="+mn-lt"/>
              </a:rPr>
              <a:t>step 1</a:t>
            </a:r>
            <a:r>
              <a:rPr lang="en-US" sz="1800" dirty="0">
                <a:latin typeface="+mn-lt"/>
              </a:rPr>
              <a:t>:  generate (though do not populate) four islands. the beam remain on axis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1800" dirty="0">
                <a:solidFill>
                  <a:srgbClr val="FF6600"/>
                </a:solidFill>
                <a:latin typeface="+mn-lt"/>
              </a:rPr>
              <a:t>step 2</a:t>
            </a:r>
            <a:r>
              <a:rPr lang="en-US" sz="1800" dirty="0">
                <a:latin typeface="+mn-lt"/>
              </a:rPr>
              <a:t>: introduce the insertion optics via </a:t>
            </a:r>
            <a:r>
              <a:rPr lang="en-US" sz="1800" dirty="0" err="1">
                <a:latin typeface="+mn-lt"/>
              </a:rPr>
              <a:t>quadrupole</a:t>
            </a:r>
            <a:r>
              <a:rPr lang="en-US" sz="1800" dirty="0">
                <a:latin typeface="+mn-lt"/>
              </a:rPr>
              <a:t> bumpers, not kickers (actually not needed)  </a:t>
            </a:r>
          </a:p>
          <a:p>
            <a:pPr algn="just">
              <a:spcAft>
                <a:spcPts val="600"/>
              </a:spcAft>
              <a:defRPr/>
            </a:pPr>
            <a:r>
              <a:rPr lang="en-US" sz="1800" dirty="0">
                <a:solidFill>
                  <a:srgbClr val="FF6600"/>
                </a:solidFill>
                <a:latin typeface="+mn-lt"/>
              </a:rPr>
              <a:t>step 3</a:t>
            </a:r>
            <a:r>
              <a:rPr lang="en-US" sz="1800" dirty="0">
                <a:latin typeface="+mn-lt"/>
              </a:rPr>
              <a:t>: install and pulse a dipole kicker at a waist to move the beam from the axis to the island</a:t>
            </a:r>
          </a:p>
        </p:txBody>
      </p:sp>
      <p:pic>
        <p:nvPicPr>
          <p:cNvPr id="7" name="Picture 6" descr="PS_MTE_OneFourth_orbit_FastBump1.png"/>
          <p:cNvPicPr>
            <a:picLocks noChangeAspect="1"/>
          </p:cNvPicPr>
          <p:nvPr/>
        </p:nvPicPr>
        <p:blipFill>
          <a:blip r:embed="rId3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447800"/>
            <a:ext cx="4857750" cy="4857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S_MTE_OneFourth_orbit_FastBump1.png"/>
          <p:cNvPicPr>
            <a:picLocks noChangeAspect="1"/>
          </p:cNvPicPr>
          <p:nvPr/>
        </p:nvPicPr>
        <p:blipFill>
          <a:blip r:embed="rId4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857750" cy="4857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S_MTE_OneFourth_orbit_FastBump1.png"/>
          <p:cNvPicPr>
            <a:picLocks noChangeAspect="1"/>
          </p:cNvPicPr>
          <p:nvPr/>
        </p:nvPicPr>
        <p:blipFill>
          <a:blip r:embed="rId5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857750" cy="4857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S_MTE_OneFourth_orbit_FastBump1.png"/>
          <p:cNvPicPr>
            <a:picLocks noChangeAspect="1"/>
          </p:cNvPicPr>
          <p:nvPr/>
        </p:nvPicPr>
        <p:blipFill>
          <a:blip r:embed="rId6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4879975"/>
            <a:ext cx="2571750" cy="17494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527675" y="660400"/>
            <a:ext cx="3463925" cy="4826000"/>
            <a:chOff x="5527597" y="660762"/>
            <a:chExt cx="3464003" cy="4825638"/>
          </a:xfrm>
        </p:grpSpPr>
        <p:sp>
          <p:nvSpPr>
            <p:cNvPr id="11" name="Rectangle 10"/>
            <p:cNvSpPr/>
            <p:nvPr/>
          </p:nvSpPr>
          <p:spPr>
            <a:xfrm>
              <a:off x="5527597" y="660762"/>
              <a:ext cx="3240161" cy="1168312"/>
            </a:xfrm>
            <a:prstGeom prst="rect">
              <a:avLst/>
            </a:prstGeom>
            <a:solidFill>
              <a:schemeClr val="bg2">
                <a:lumMod val="25000"/>
                <a:lumOff val="75000"/>
              </a:schemeClr>
            </a:solidFill>
            <a:ln w="19050">
              <a:solidFill>
                <a:schemeClr val="tx1"/>
              </a:solidFill>
            </a:ln>
          </p:spPr>
          <p:txBody>
            <a:bodyPr/>
            <a:lstStyle/>
            <a:p>
              <a:pPr algn="just">
                <a:spcAft>
                  <a:spcPts val="600"/>
                </a:spcAft>
                <a:defRPr/>
              </a:pPr>
              <a:r>
                <a:rPr lang="en-US" sz="1800" dirty="0">
                  <a:latin typeface="+mn-lt"/>
                </a:rPr>
                <a:t>to avoid insertion optics (unpopulated) islands may be displaced by moving  </a:t>
              </a:r>
              <a:r>
                <a:rPr lang="en-US" sz="1800" dirty="0" err="1">
                  <a:latin typeface="+mn-lt"/>
                </a:rPr>
                <a:t>Q</a:t>
              </a:r>
              <a:r>
                <a:rPr lang="en-US" sz="1800" baseline="-25000" dirty="0" err="1">
                  <a:latin typeface="+mn-lt"/>
                </a:rPr>
                <a:t>x</a:t>
              </a:r>
              <a:r>
                <a:rPr lang="en-US" sz="1800" dirty="0">
                  <a:latin typeface="+mn-lt"/>
                </a:rPr>
                <a:t> only</a:t>
              </a:r>
            </a:p>
          </p:txBody>
        </p:sp>
        <p:pic>
          <p:nvPicPr>
            <p:cNvPr id="26635" name="Picture 11" descr="PS_MTE_OneFourth_orbit_FastBump1.png"/>
            <p:cNvPicPr>
              <a:picLocks noChangeAspect="1"/>
            </p:cNvPicPr>
            <p:nvPr/>
          </p:nvPicPr>
          <p:blipFill>
            <a:blip r:embed="rId7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798" y="3709070"/>
              <a:ext cx="3446802" cy="1777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>
            <a:xfrm rot="16200000" flipH="1">
              <a:off x="6050055" y="2800513"/>
              <a:ext cx="3252544" cy="782655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8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400" smtClean="0">
                <a:solidFill>
                  <a:schemeClr val="hlink"/>
                </a:solidFill>
                <a:latin typeface="Comic Sans MS" charset="0"/>
              </a:rPr>
              <a:t>Massimo Giovannozzi</a:t>
            </a:r>
            <a:endParaRPr lang="en-US" sz="1400" smtClean="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210B7D8-7BFD-D047-86FF-20B54D0D40DA}" type="slidenum">
              <a:rPr lang="en-US" sz="1400" smtClean="0">
                <a:solidFill>
                  <a:schemeClr val="hlink"/>
                </a:solidFill>
                <a:latin typeface="Comic Sans MS" charset="0"/>
              </a:rPr>
              <a:pPr>
                <a:defRPr/>
              </a:pPr>
              <a:t>28</a:t>
            </a:fld>
            <a:endParaRPr lang="en-US" sz="1400" smtClean="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609600" y="2209800"/>
            <a:ext cx="4953000" cy="3276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buFont typeface="Monotype Sorts" pitchFamily="2" charset="2"/>
              <a:buNone/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848600" cy="609600"/>
          </a:xfrm>
        </p:spPr>
        <p:txBody>
          <a:bodyPr/>
          <a:lstStyle/>
          <a:p>
            <a:pPr algn="ctr">
              <a:defRPr/>
            </a:pPr>
            <a:r>
              <a:rPr lang="en-GB" dirty="0" smtClean="0">
                <a:latin typeface="Comic Sans MS" charset="0"/>
                <a:cs typeface="Times New Roman" charset="0"/>
              </a:rPr>
              <a:t>MTE: extraction process</a:t>
            </a:r>
            <a:endParaRPr lang="en-US" dirty="0">
              <a:latin typeface="Comic Sans MS" charset="0"/>
              <a:cs typeface="+mj-cs"/>
            </a:endParaRP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8534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Final stage after 20000 turns (about 42 ms for CERN PS)</a:t>
            </a:r>
          </a:p>
        </p:txBody>
      </p:sp>
      <p:pic>
        <p:nvPicPr>
          <p:cNvPr id="157701" name="Picture 5" descr="res4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t="8557" r="16733" b="19475"/>
          <a:stretch>
            <a:fillRect/>
          </a:stretch>
        </p:blipFill>
        <p:spPr bwMode="auto">
          <a:xfrm>
            <a:off x="1676400" y="2835275"/>
            <a:ext cx="205581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2" name="Line 6"/>
          <p:cNvSpPr>
            <a:spLocks noChangeShapeType="1"/>
          </p:cNvSpPr>
          <p:nvPr/>
        </p:nvSpPr>
        <p:spPr bwMode="auto">
          <a:xfrm>
            <a:off x="1905000" y="5334000"/>
            <a:ext cx="1600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buFont typeface="Monotype Sorts" pitchFamily="2" charset="2"/>
              <a:buNone/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4191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About 6 cm in physical space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5791200" y="2438400"/>
            <a:ext cx="3124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Slow (</a:t>
            </a:r>
            <a:r>
              <a:rPr lang="en-GB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few thousand turns</a:t>
            </a: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) bump first (closed distortion of the periodic orbit)</a:t>
            </a:r>
          </a:p>
        </p:txBody>
      </p:sp>
      <p:grpSp>
        <p:nvGrpSpPr>
          <p:cNvPr id="157705" name="Group 9"/>
          <p:cNvGrpSpPr>
            <a:grpSpLocks/>
          </p:cNvGrpSpPr>
          <p:nvPr/>
        </p:nvGrpSpPr>
        <p:grpSpPr bwMode="auto">
          <a:xfrm>
            <a:off x="2438400" y="2833688"/>
            <a:ext cx="2590800" cy="1981200"/>
            <a:chOff x="3696" y="576"/>
            <a:chExt cx="1632" cy="1248"/>
          </a:xfrm>
        </p:grpSpPr>
        <p:sp>
          <p:nvSpPr>
            <p:cNvPr id="157706" name="Rectangle 10"/>
            <p:cNvSpPr>
              <a:spLocks noChangeArrowheads="1"/>
            </p:cNvSpPr>
            <p:nvPr/>
          </p:nvSpPr>
          <p:spPr bwMode="auto">
            <a:xfrm>
              <a:off x="3696" y="576"/>
              <a:ext cx="1632" cy="12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buFont typeface="Monotype Sorts" pitchFamily="2" charset="2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pic>
          <p:nvPicPr>
            <p:cNvPr id="28701" name="Picture 11" descr="res4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3" t="8557" r="16733" b="19475"/>
            <a:stretch>
              <a:fillRect/>
            </a:stretch>
          </p:blipFill>
          <p:spPr bwMode="auto">
            <a:xfrm>
              <a:off x="3984" y="576"/>
              <a:ext cx="1344" cy="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7708" name="Line 12"/>
          <p:cNvSpPr>
            <a:spLocks noChangeShapeType="1"/>
          </p:cNvSpPr>
          <p:nvPr/>
        </p:nvSpPr>
        <p:spPr bwMode="auto">
          <a:xfrm>
            <a:off x="4343400" y="2895600"/>
            <a:ext cx="0" cy="1736725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buFont typeface="Monotype Sorts" pitchFamily="2" charset="2"/>
              <a:buNone/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709" name="Line 13"/>
          <p:cNvSpPr>
            <a:spLocks noChangeShapeType="1"/>
          </p:cNvSpPr>
          <p:nvPr/>
        </p:nvSpPr>
        <p:spPr bwMode="auto">
          <a:xfrm>
            <a:off x="2667000" y="2590800"/>
            <a:ext cx="0" cy="25908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buFont typeface="Monotype Sorts" pitchFamily="2" charset="2"/>
              <a:buNone/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5791200" y="4160838"/>
            <a:ext cx="31242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Fast (</a:t>
            </a:r>
            <a:r>
              <a:rPr lang="en-GB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less than one turn</a:t>
            </a:r>
            <a:r>
              <a:rPr lang="en-GB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) bump afterwards (closed distortion of periodic orbit)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4343400" y="2514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80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B</a:t>
            </a:r>
            <a:r>
              <a:rPr lang="en-GB" sz="1800" baseline="-2500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field</a:t>
            </a:r>
            <a:r>
              <a:rPr lang="en-GB" sz="180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 </a:t>
            </a:r>
            <a:r>
              <a:rPr lang="en-GB" sz="180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Times New Roman" charset="0"/>
              </a:rPr>
              <a:t>≠ 0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2590800" y="2514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80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B</a:t>
            </a:r>
            <a:r>
              <a:rPr lang="en-GB" sz="1800" baseline="-2500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field</a:t>
            </a:r>
            <a:r>
              <a:rPr lang="en-GB" sz="180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 =</a:t>
            </a:r>
            <a:r>
              <a:rPr lang="en-GB" sz="180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Times New Roman" charset="0"/>
              </a:rPr>
              <a:t> 0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1676400" y="22098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80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+mn-cs"/>
              </a:rPr>
              <a:t>At the septum location</a:t>
            </a:r>
          </a:p>
        </p:txBody>
      </p:sp>
      <p:sp>
        <p:nvSpPr>
          <p:cNvPr id="157714" name="Rectangle 18"/>
          <p:cNvSpPr>
            <a:spLocks noChangeArrowheads="1"/>
          </p:cNvSpPr>
          <p:nvPr/>
        </p:nvSpPr>
        <p:spPr bwMode="auto">
          <a:xfrm>
            <a:off x="3733800" y="2895600"/>
            <a:ext cx="5334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buFont typeface="Monotype Sorts" pitchFamily="2" charset="2"/>
              <a:buNone/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715" name="Rectangle 19"/>
          <p:cNvSpPr>
            <a:spLocks noChangeArrowheads="1"/>
          </p:cNvSpPr>
          <p:nvPr/>
        </p:nvSpPr>
        <p:spPr bwMode="auto">
          <a:xfrm>
            <a:off x="3048000" y="3505200"/>
            <a:ext cx="5334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buFont typeface="Monotype Sorts" pitchFamily="2" charset="2"/>
              <a:buNone/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716" name="Rectangle 20"/>
          <p:cNvSpPr>
            <a:spLocks noChangeArrowheads="1"/>
          </p:cNvSpPr>
          <p:nvPr/>
        </p:nvSpPr>
        <p:spPr bwMode="auto">
          <a:xfrm>
            <a:off x="3733800" y="4191000"/>
            <a:ext cx="533400" cy="533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buFont typeface="Monotype Sorts" pitchFamily="2" charset="2"/>
              <a:buNone/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57717" name="Group 21"/>
          <p:cNvGrpSpPr>
            <a:grpSpLocks/>
          </p:cNvGrpSpPr>
          <p:nvPr/>
        </p:nvGrpSpPr>
        <p:grpSpPr bwMode="auto">
          <a:xfrm>
            <a:off x="3657600" y="3581400"/>
            <a:ext cx="1295400" cy="381000"/>
            <a:chOff x="2304" y="2256"/>
            <a:chExt cx="816" cy="240"/>
          </a:xfrm>
        </p:grpSpPr>
        <p:sp>
          <p:nvSpPr>
            <p:cNvPr id="157718" name="Rectangle 22"/>
            <p:cNvSpPr>
              <a:spLocks noChangeArrowheads="1"/>
            </p:cNvSpPr>
            <p:nvPr/>
          </p:nvSpPr>
          <p:spPr bwMode="auto">
            <a:xfrm>
              <a:off x="2784" y="2256"/>
              <a:ext cx="336" cy="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buFont typeface="Monotype Sorts" pitchFamily="2" charset="2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7719" name="Rectangle 23"/>
            <p:cNvSpPr>
              <a:spLocks noChangeArrowheads="1"/>
            </p:cNvSpPr>
            <p:nvPr/>
          </p:nvSpPr>
          <p:spPr bwMode="auto">
            <a:xfrm>
              <a:off x="2304" y="2256"/>
              <a:ext cx="336" cy="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buFont typeface="Monotype Sorts" pitchFamily="2" charset="2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7720" name="Picture 24" descr="res4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6" t="36885" r="44366" b="50163"/>
          <a:stretch>
            <a:fillRect/>
          </a:stretch>
        </p:blipFill>
        <p:spPr bwMode="auto">
          <a:xfrm>
            <a:off x="4495800" y="3608388"/>
            <a:ext cx="36036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21" name="Rectangle 25"/>
          <p:cNvSpPr>
            <a:spLocks noChangeArrowheads="1"/>
          </p:cNvSpPr>
          <p:nvPr/>
        </p:nvSpPr>
        <p:spPr bwMode="auto">
          <a:xfrm>
            <a:off x="4495800" y="3581400"/>
            <a:ext cx="4572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buFont typeface="Monotype Sorts" pitchFamily="2" charset="2"/>
              <a:buNone/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7722" name="Line 26"/>
          <p:cNvSpPr>
            <a:spLocks noChangeShapeType="1"/>
          </p:cNvSpPr>
          <p:nvPr/>
        </p:nvSpPr>
        <p:spPr bwMode="auto">
          <a:xfrm>
            <a:off x="1371600" y="3786188"/>
            <a:ext cx="3810000" cy="23812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buFont typeface="Monotype Sorts" pitchFamily="2" charset="2"/>
              <a:buNone/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060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07934 -0.0020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4" grpId="0"/>
      <p:bldP spid="157710" grpId="0"/>
      <p:bldP spid="157714" grpId="0" animBg="1"/>
      <p:bldP spid="157715" grpId="0" animBg="1"/>
      <p:bldP spid="157716" grpId="0" animBg="1"/>
      <p:bldP spid="1577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6629400" cy="731837"/>
          </a:xfrm>
        </p:spPr>
        <p:txBody>
          <a:bodyPr/>
          <a:lstStyle/>
          <a:p>
            <a:r>
              <a:rPr lang="en-US" dirty="0" smtClean="0"/>
              <a:t>A brief history of MTE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EC29-B276-2D49-91EA-4418A5751EF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  <a:noFill/>
        </p:spPr>
        <p:txBody>
          <a:bodyPr/>
          <a:lstStyle/>
          <a:p>
            <a:r>
              <a:rPr lang="en-US" sz="2600" dirty="0"/>
              <a:t>2008-9: Initial beam commissioning. </a:t>
            </a:r>
            <a:r>
              <a:rPr lang="en-US" sz="2600" dirty="0">
                <a:solidFill>
                  <a:srgbClr val="FF9966"/>
                </a:solidFill>
              </a:rPr>
              <a:t>Bunched beams used and occasionally sent to SPS.</a:t>
            </a:r>
          </a:p>
          <a:p>
            <a:r>
              <a:rPr lang="en-US" sz="2600" dirty="0"/>
              <a:t>2010: Short operational period. Observed:</a:t>
            </a:r>
          </a:p>
          <a:p>
            <a:pPr lvl="1"/>
            <a:r>
              <a:rPr lang="en-US" sz="2200" dirty="0"/>
              <a:t>Increase of irradiation of the extraction region. </a:t>
            </a:r>
            <a:r>
              <a:rPr lang="en-US" sz="2200" dirty="0">
                <a:solidFill>
                  <a:srgbClr val="FF9966"/>
                </a:solidFill>
              </a:rPr>
              <a:t>This is due to the longitudinal beam structure (continuous).</a:t>
            </a:r>
          </a:p>
          <a:p>
            <a:pPr lvl="1"/>
            <a:r>
              <a:rPr lang="en-US" sz="2200" dirty="0"/>
              <a:t>Poor reproducibility of the trapping efficiency</a:t>
            </a:r>
          </a:p>
          <a:p>
            <a:pPr lvl="1"/>
            <a:r>
              <a:rPr lang="en-US" sz="2200" dirty="0"/>
              <a:t>Poor reproducibility of extraction </a:t>
            </a:r>
            <a:r>
              <a:rPr lang="en-US" sz="2200" dirty="0" smtClean="0"/>
              <a:t>trajectories</a:t>
            </a:r>
          </a:p>
          <a:p>
            <a:r>
              <a:rPr lang="en-US" sz="2600" dirty="0" smtClean="0"/>
              <a:t>2010-12: Reproducibility studies. </a:t>
            </a:r>
            <a:r>
              <a:rPr lang="en-US" sz="2600" dirty="0" smtClean="0">
                <a:solidFill>
                  <a:srgbClr val="FF9966"/>
                </a:solidFill>
              </a:rPr>
              <a:t>Looking for  physical observable(s) correlated with the trapping.</a:t>
            </a:r>
          </a:p>
          <a:p>
            <a:r>
              <a:rPr lang="en-US" sz="2600" dirty="0" smtClean="0"/>
              <a:t>2013-14: Installation of dummy septum and beam commissioning. </a:t>
            </a:r>
            <a:r>
              <a:rPr lang="en-US" sz="2600" dirty="0" smtClean="0">
                <a:solidFill>
                  <a:srgbClr val="FF9966"/>
                </a:solidFill>
              </a:rPr>
              <a:t>This is the solution to the increased irradiation in the extraction region.</a:t>
            </a:r>
          </a:p>
          <a:p>
            <a:r>
              <a:rPr lang="en-US" sz="2600" dirty="0" smtClean="0"/>
              <a:t>2015: Successful beam commissioning and operation.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729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0" y="30163"/>
            <a:ext cx="6629400" cy="731837"/>
          </a:xfrm>
        </p:spPr>
        <p:txBody>
          <a:bodyPr/>
          <a:lstStyle/>
          <a:p>
            <a:pPr algn="ctr"/>
            <a:r>
              <a:rPr lang="en-GB" sz="3600" dirty="0" smtClean="0"/>
              <a:t>Introduction - 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495800"/>
          </a:xfrm>
        </p:spPr>
        <p:txBody>
          <a:bodyPr/>
          <a:lstStyle/>
          <a:p>
            <a:r>
              <a:rPr lang="en-GB" dirty="0" smtClean="0"/>
              <a:t>Stable islands provided a more efficient way of extracting beams over few turns from a circular machine.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EC29-B276-2D49-91EA-4418A5751EF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347710"/>
            <a:ext cx="2673942" cy="2757690"/>
          </a:xfrm>
          <a:prstGeom prst="rect">
            <a:avLst/>
          </a:prstGeom>
        </p:spPr>
      </p:pic>
      <p:pic>
        <p:nvPicPr>
          <p:cNvPr id="9" name="Picture 27" descr="all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366963"/>
            <a:ext cx="90678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452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363"/>
            <a:ext cx="7315200" cy="731837"/>
          </a:xfrm>
        </p:spPr>
        <p:txBody>
          <a:bodyPr/>
          <a:lstStyle/>
          <a:p>
            <a:r>
              <a:rPr lang="en-US" dirty="0" smtClean="0"/>
              <a:t>2015 beam commissioning and </a:t>
            </a:r>
            <a:r>
              <a:rPr lang="en-US" dirty="0" smtClean="0">
                <a:solidFill>
                  <a:srgbClr val="FF6600"/>
                </a:solidFill>
              </a:rPr>
              <a:t>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9966"/>
                </a:solidFill>
              </a:rPr>
              <a:t>History of the 2015 MTE run</a:t>
            </a:r>
            <a:endParaRPr lang="en-US" dirty="0">
              <a:solidFill>
                <a:srgbClr val="FF99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EC29-B276-2D49-91EA-4418A5751EF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 descr="epl_ch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7" y="1522382"/>
            <a:ext cx="7865563" cy="472601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43000" y="4876800"/>
            <a:ext cx="1447800" cy="762000"/>
            <a:chOff x="1066800" y="4876800"/>
            <a:chExt cx="1447800" cy="762000"/>
          </a:xfrm>
        </p:grpSpPr>
        <p:sp>
          <p:nvSpPr>
            <p:cNvPr id="8" name="TextBox 7"/>
            <p:cNvSpPr txBox="1"/>
            <p:nvPr/>
          </p:nvSpPr>
          <p:spPr>
            <a:xfrm>
              <a:off x="1066800" y="48768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+mn-lt"/>
                </a:rPr>
                <a:t>CT</a:t>
              </a:r>
              <a:endParaRPr lang="en-US" sz="20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10" name="Straight Arrow Connector 9"/>
            <p:cNvCxnSpPr>
              <a:stCxn id="8" idx="2"/>
            </p:cNvCxnSpPr>
            <p:nvPr/>
          </p:nvCxnSpPr>
          <p:spPr bwMode="auto">
            <a:xfrm flipH="1">
              <a:off x="1752600" y="5276910"/>
              <a:ext cx="2100" cy="361890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334000" y="6248400"/>
            <a:ext cx="3227754" cy="369974"/>
          </a:xfrm>
          <a:prstGeom prst="rect">
            <a:avLst/>
          </a:prstGeom>
          <a:solidFill>
            <a:srgbClr val="993366">
              <a:alpha val="50000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0" tIns="46038" rIns="0" bIns="46038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Courtesy C. </a:t>
            </a:r>
            <a:r>
              <a:rPr lang="en-GB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Hernalsteens</a:t>
            </a:r>
            <a:endParaRPr lang="en-GB" sz="18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4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363"/>
            <a:ext cx="7315200" cy="731837"/>
          </a:xfrm>
        </p:spPr>
        <p:txBody>
          <a:bodyPr/>
          <a:lstStyle/>
          <a:p>
            <a:r>
              <a:rPr lang="en-US" dirty="0" smtClean="0"/>
              <a:t>2015 beam commissioning and </a:t>
            </a:r>
            <a:r>
              <a:rPr lang="en-US" dirty="0" smtClean="0">
                <a:solidFill>
                  <a:srgbClr val="FF6600"/>
                </a:solidFill>
              </a:rPr>
              <a:t>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9966"/>
                </a:solidFill>
              </a:rPr>
              <a:t>History of the 2015 MTE run</a:t>
            </a:r>
          </a:p>
          <a:p>
            <a:pPr marL="0" indent="0" algn="ctr">
              <a:buNone/>
            </a:pPr>
            <a:endParaRPr lang="en-US" dirty="0">
              <a:solidFill>
                <a:srgbClr val="FF9966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9966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9966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9966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9966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9966"/>
              </a:solidFill>
            </a:endParaRPr>
          </a:p>
          <a:p>
            <a:pPr marL="0" indent="0">
              <a:buNone/>
            </a:pPr>
            <a:endParaRPr lang="en-US" sz="800" dirty="0" smtClean="0">
              <a:solidFill>
                <a:srgbClr val="FF9966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9966"/>
                </a:solidFill>
              </a:rPr>
              <a:t>Losses </a:t>
            </a:r>
            <a:r>
              <a:rPr lang="en-US" sz="2400" dirty="0">
                <a:solidFill>
                  <a:srgbClr val="FF9966"/>
                </a:solidFill>
              </a:rPr>
              <a:t>from PS flattop to SPS flattop. Three configurations are shown: CT operation early 2015 (left), initial MTE operation (</a:t>
            </a:r>
            <a:r>
              <a:rPr lang="en-US" sz="2400" dirty="0" err="1">
                <a:solidFill>
                  <a:srgbClr val="FF9966"/>
                </a:solidFill>
              </a:rPr>
              <a:t>centre</a:t>
            </a:r>
            <a:r>
              <a:rPr lang="en-US" sz="2400" dirty="0">
                <a:solidFill>
                  <a:srgbClr val="FF9966"/>
                </a:solidFill>
              </a:rPr>
              <a:t>) and improved MTE operation (right).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7013" y="63246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EC29-B276-2D49-91EA-4418A5751EF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360" b="1077"/>
          <a:stretch/>
        </p:blipFill>
        <p:spPr>
          <a:xfrm>
            <a:off x="582605" y="1653600"/>
            <a:ext cx="8027995" cy="3070800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715000" y="1611226"/>
            <a:ext cx="3227754" cy="369974"/>
          </a:xfrm>
          <a:prstGeom prst="rect">
            <a:avLst/>
          </a:prstGeom>
          <a:solidFill>
            <a:srgbClr val="993366">
              <a:alpha val="50000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0" tIns="46038" rIns="0" bIns="46038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Courtesy C. </a:t>
            </a:r>
            <a:r>
              <a:rPr lang="en-GB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Hernalsteens</a:t>
            </a:r>
            <a:endParaRPr lang="en-GB" sz="18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688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0" y="30163"/>
            <a:ext cx="6629400" cy="731837"/>
          </a:xfrm>
        </p:spPr>
        <p:txBody>
          <a:bodyPr/>
          <a:lstStyle/>
          <a:p>
            <a:pPr algn="ctr"/>
            <a:r>
              <a:rPr lang="en-GB" sz="3600" dirty="0" smtClean="0"/>
              <a:t>Introduction - II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495800"/>
          </a:xfrm>
        </p:spPr>
        <p:txBody>
          <a:bodyPr/>
          <a:lstStyle/>
          <a:p>
            <a:r>
              <a:rPr lang="en-GB" dirty="0" smtClean="0"/>
              <a:t>Starting from the original application of stable islands, several others can be envisaged, well beyond the original goal. </a:t>
            </a:r>
          </a:p>
          <a:p>
            <a:r>
              <a:rPr lang="en-GB" dirty="0" smtClean="0"/>
              <a:t>Two scenarios can be considered</a:t>
            </a:r>
          </a:p>
          <a:p>
            <a:pPr lvl="1"/>
            <a:r>
              <a:rPr lang="en-GB" sz="2400" dirty="0" smtClean="0"/>
              <a:t>Dynamic use of stable islands</a:t>
            </a:r>
          </a:p>
          <a:p>
            <a:pPr lvl="1"/>
            <a:r>
              <a:rPr lang="en-GB" sz="2400" dirty="0"/>
              <a:t>Static use of stable </a:t>
            </a:r>
            <a:r>
              <a:rPr lang="en-GB" sz="2400" dirty="0" smtClean="0"/>
              <a:t>islands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EC29-B276-2D49-91EA-4418A5751EF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555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163"/>
            <a:ext cx="6629400" cy="731837"/>
          </a:xfrm>
        </p:spPr>
        <p:txBody>
          <a:bodyPr/>
          <a:lstStyle/>
          <a:p>
            <a:r>
              <a:rPr lang="en-GB" sz="3600" dirty="0" smtClean="0"/>
              <a:t>Dynamic stable islands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495800"/>
          </a:xfrm>
        </p:spPr>
        <p:txBody>
          <a:bodyPr/>
          <a:lstStyle/>
          <a:p>
            <a:r>
              <a:rPr lang="en-GB" sz="2400" dirty="0" smtClean="0"/>
              <a:t>The transverse position of the stable islands is controlled by: tune, strength of </a:t>
            </a:r>
            <a:r>
              <a:rPr lang="en-GB" sz="2400" dirty="0" err="1" smtClean="0"/>
              <a:t>sextupoles</a:t>
            </a:r>
            <a:r>
              <a:rPr lang="en-GB" sz="2400" dirty="0" smtClean="0"/>
              <a:t>, </a:t>
            </a:r>
            <a:r>
              <a:rPr lang="en-GB" sz="2400" dirty="0" err="1" smtClean="0"/>
              <a:t>octupoles</a:t>
            </a:r>
            <a:r>
              <a:rPr lang="mr-IN" sz="2400" dirty="0" smtClean="0"/>
              <a:t>…</a:t>
            </a:r>
            <a:endParaRPr lang="en-GB" sz="2400" dirty="0" smtClean="0"/>
          </a:p>
          <a:p>
            <a:r>
              <a:rPr lang="en-GB" sz="2400" dirty="0" smtClean="0"/>
              <a:t>By adiabatically changing any of these parameters it is possible to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EC29-B276-2D49-91EA-4418A5751E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  <p:pic>
        <p:nvPicPr>
          <p:cNvPr id="8" name="Picture 30" descr="ct5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969" y="2592000"/>
            <a:ext cx="3617031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72000" y="5940000"/>
            <a:ext cx="4495800" cy="923972"/>
          </a:xfrm>
          <a:prstGeom prst="rect">
            <a:avLst/>
          </a:prstGeom>
          <a:solidFill>
            <a:srgbClr val="993366">
              <a:alpha val="50000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0" tIns="46038" rIns="0" bIns="46038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Split </a:t>
            </a: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of a standard beam into several </a:t>
            </a:r>
            <a:r>
              <a:rPr lang="en-GB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beamlets</a:t>
            </a: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. This is the heart of </a:t>
            </a: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the CERN PS Multi</a:t>
            </a: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-Turn Extraction (MTE</a:t>
            </a: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)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1" name="Picture 5" descr="movieinj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0000"/>
            <a:ext cx="3696201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5940000"/>
            <a:ext cx="4495800" cy="923972"/>
          </a:xfrm>
          <a:prstGeom prst="rect">
            <a:avLst/>
          </a:prstGeom>
          <a:solidFill>
            <a:srgbClr val="993366">
              <a:alpha val="50000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0" tIns="46038" rIns="0" bIns="46038">
            <a:spAutoFit/>
          </a:bodyPr>
          <a:lstStyle/>
          <a:p>
            <a:pPr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Merge </a:t>
            </a: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several </a:t>
            </a:r>
            <a:r>
              <a:rPr lang="en-GB" sz="1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beamlets</a:t>
            </a: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 into a single one. This could be an option for Multi-Turn Injection (MTI).</a:t>
            </a:r>
          </a:p>
        </p:txBody>
      </p:sp>
    </p:spTree>
    <p:extLst>
      <p:ext uri="{BB962C8B-B14F-4D97-AF65-F5344CB8AC3E}">
        <p14:creationId xmlns:p14="http://schemas.microsoft.com/office/powerpoint/2010/main" val="167770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400" smtClean="0">
                <a:solidFill>
                  <a:schemeClr val="hlink"/>
                </a:solidFill>
                <a:latin typeface="Comic Sans MS" charset="0"/>
              </a:rPr>
              <a:t>Massimo Giovannozzi</a:t>
            </a:r>
            <a:endParaRPr lang="en-US" sz="1400" smtClean="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0B4B0F38-A34C-8C42-B5EA-C7C513798BEB}" type="slidenum">
              <a:rPr lang="en-US" sz="1400" smtClean="0">
                <a:solidFill>
                  <a:schemeClr val="hlink"/>
                </a:solidFill>
                <a:latin typeface="Comic Sans MS" charset="0"/>
              </a:rPr>
              <a:pPr>
                <a:defRPr/>
              </a:pPr>
              <a:t>6</a:t>
            </a:fld>
            <a:endParaRPr lang="en-US" sz="1400" smtClean="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163"/>
            <a:ext cx="7086600" cy="1112837"/>
          </a:xfrm>
        </p:spPr>
        <p:txBody>
          <a:bodyPr/>
          <a:lstStyle/>
          <a:p>
            <a:pPr>
              <a:defRPr/>
            </a:pPr>
            <a:r>
              <a:rPr lang="en-GB" sz="3600" dirty="0">
                <a:latin typeface="Comic Sans MS" charset="0"/>
                <a:cs typeface="Times New Roman" charset="0"/>
              </a:rPr>
              <a:t>M</a:t>
            </a:r>
            <a:r>
              <a:rPr lang="en-GB" sz="3600" dirty="0" smtClean="0">
                <a:latin typeface="Comic Sans MS" charset="0"/>
                <a:cs typeface="Times New Roman" charset="0"/>
              </a:rPr>
              <a:t>ulti-Turn </a:t>
            </a:r>
            <a:r>
              <a:rPr lang="en-GB" sz="3600" dirty="0">
                <a:latin typeface="Comic Sans MS" charset="0"/>
                <a:cs typeface="Times New Roman" charset="0"/>
              </a:rPr>
              <a:t>E</a:t>
            </a:r>
            <a:r>
              <a:rPr lang="en-GB" sz="3600" dirty="0" smtClean="0">
                <a:latin typeface="Comic Sans MS" charset="0"/>
                <a:cs typeface="Times New Roman" charset="0"/>
              </a:rPr>
              <a:t>xtraction </a:t>
            </a:r>
            <a:r>
              <a:rPr lang="en-GB" sz="3600" dirty="0">
                <a:latin typeface="Comic Sans MS" charset="0"/>
                <a:cs typeface="Times New Roman" charset="0"/>
              </a:rPr>
              <a:t>with other </a:t>
            </a:r>
            <a:r>
              <a:rPr lang="en-GB" sz="3600" dirty="0" smtClean="0">
                <a:latin typeface="Comic Sans MS" charset="0"/>
                <a:cs typeface="Times New Roman" charset="0"/>
              </a:rPr>
              <a:t>resonances</a:t>
            </a:r>
            <a:endParaRPr lang="en-US" sz="3600" dirty="0">
              <a:latin typeface="Comic Sans MS" charset="0"/>
              <a:cs typeface="+mj-cs"/>
            </a:endParaRPr>
          </a:p>
        </p:txBody>
      </p:sp>
      <p:grpSp>
        <p:nvGrpSpPr>
          <p:cNvPr id="64541" name="Group 29"/>
          <p:cNvGrpSpPr>
            <a:grpSpLocks/>
          </p:cNvGrpSpPr>
          <p:nvPr/>
        </p:nvGrpSpPr>
        <p:grpSpPr bwMode="auto">
          <a:xfrm>
            <a:off x="4341813" y="1128713"/>
            <a:ext cx="4652962" cy="5272087"/>
            <a:chOff x="2735" y="625"/>
            <a:chExt cx="2931" cy="3321"/>
          </a:xfrm>
        </p:grpSpPr>
        <p:pic>
          <p:nvPicPr>
            <p:cNvPr id="16394" name="Picture 21" descr="res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4" t="16980" r="8392" b="20316"/>
            <a:stretch>
              <a:fillRect/>
            </a:stretch>
          </p:blipFill>
          <p:spPr bwMode="auto">
            <a:xfrm>
              <a:off x="2735" y="625"/>
              <a:ext cx="2931" cy="2647"/>
            </a:xfrm>
            <a:prstGeom prst="rect">
              <a:avLst/>
            </a:prstGeom>
            <a:noFill/>
            <a:ln w="31750">
              <a:solidFill>
                <a:srgbClr val="FF99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2928" y="3312"/>
              <a:ext cx="273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hlink"/>
                  </a:solidFill>
                  <a:miter lim="800000"/>
                  <a:headEnd type="none" w="sm" len="sm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000">
                  <a:solidFill>
                    <a:srgbClr val="FF99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  <a:ea typeface="+mn-ea"/>
                  <a:cs typeface="+mn-cs"/>
                </a:rPr>
                <a:t>The fifth-order resonance is used, thus giving a six-turn extraction</a:t>
              </a:r>
              <a:endParaRPr lang="en-US" sz="2000" b="0">
                <a:solidFill>
                  <a:srgbClr val="FF9933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64540" name="Group 28"/>
          <p:cNvGrpSpPr>
            <a:grpSpLocks/>
          </p:cNvGrpSpPr>
          <p:nvPr/>
        </p:nvGrpSpPr>
        <p:grpSpPr bwMode="auto">
          <a:xfrm>
            <a:off x="152400" y="1147763"/>
            <a:ext cx="4414838" cy="5253037"/>
            <a:chOff x="96" y="633"/>
            <a:chExt cx="2781" cy="3309"/>
          </a:xfrm>
        </p:grpSpPr>
        <p:pic>
          <p:nvPicPr>
            <p:cNvPr id="16392" name="Picture 25" descr="res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994" r="17097"/>
            <a:stretch>
              <a:fillRect/>
            </a:stretch>
          </p:blipFill>
          <p:spPr bwMode="auto">
            <a:xfrm>
              <a:off x="96" y="1295"/>
              <a:ext cx="2781" cy="2647"/>
            </a:xfrm>
            <a:prstGeom prst="rect">
              <a:avLst/>
            </a:prstGeom>
            <a:noFill/>
            <a:ln w="317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4539" name="Text Box 27"/>
            <p:cNvSpPr txBox="1">
              <a:spLocks noChangeArrowheads="1"/>
            </p:cNvSpPr>
            <p:nvPr/>
          </p:nvSpPr>
          <p:spPr bwMode="auto">
            <a:xfrm>
              <a:off x="96" y="633"/>
              <a:ext cx="254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hlink"/>
                  </a:solidFill>
                  <a:miter lim="800000"/>
                  <a:headEnd type="none" w="sm" len="sm"/>
                  <a:tailEnd type="none" w="sm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Monotype Sorts" charset="0"/>
                <a:defRPr sz="2200" b="1">
                  <a:solidFill>
                    <a:srgbClr val="FFFF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just">
                <a:spcBef>
                  <a:spcPct val="50000"/>
                </a:spcBef>
                <a:buClrTx/>
                <a:buFontTx/>
                <a:buNone/>
                <a:defRPr/>
              </a:pPr>
              <a:r>
                <a:rPr lang="en-US" sz="2000" smtClean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charset="0"/>
                  <a:cs typeface="+mn-cs"/>
                </a:rPr>
                <a:t>The second-order resonance is used, thus giving a two-turn extraction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678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163"/>
            <a:ext cx="6629400" cy="731837"/>
          </a:xfrm>
        </p:spPr>
        <p:txBody>
          <a:bodyPr/>
          <a:lstStyle/>
          <a:p>
            <a:r>
              <a:rPr lang="en-GB" sz="3600" dirty="0" smtClean="0"/>
              <a:t>Static stable islands - 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95800"/>
          </a:xfrm>
        </p:spPr>
        <p:txBody>
          <a:bodyPr/>
          <a:lstStyle/>
          <a:p>
            <a:r>
              <a:rPr lang="en-GB" dirty="0" smtClean="0"/>
              <a:t>Some observations</a:t>
            </a:r>
          </a:p>
          <a:p>
            <a:pPr lvl="1"/>
            <a:r>
              <a:rPr lang="en-GB" sz="2400" dirty="0" smtClean="0"/>
              <a:t>Two closed orbits are simultaneously available: the standard one and that related with the fixed points inside the stable islands.</a:t>
            </a:r>
          </a:p>
          <a:p>
            <a:pPr lvl="1"/>
            <a:r>
              <a:rPr lang="en-GB" sz="2400" dirty="0" smtClean="0"/>
              <a:t>The length of the closed orbit related to the fixed points is longer than the ring circumference.</a:t>
            </a:r>
          </a:p>
          <a:p>
            <a:pPr lvl="1"/>
            <a:r>
              <a:rPr lang="en-GB" sz="2400" dirty="0" smtClean="0"/>
              <a:t>The orbit related to the fixed points is sensitive to non-linear fields: possibility of independent control of the two closed orbits.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EC29-B276-2D49-91EA-4418A5751EF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724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163"/>
            <a:ext cx="6629400" cy="731837"/>
          </a:xfrm>
        </p:spPr>
        <p:txBody>
          <a:bodyPr/>
          <a:lstStyle/>
          <a:p>
            <a:r>
              <a:rPr lang="en-GB" sz="3600" dirty="0" smtClean="0"/>
              <a:t>Static stable islands - II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GB" dirty="0" smtClean="0"/>
              <a:t>Some observations</a:t>
            </a:r>
          </a:p>
          <a:p>
            <a:pPr lvl="1"/>
            <a:r>
              <a:rPr lang="en-GB" sz="2400" dirty="0" smtClean="0">
                <a:solidFill>
                  <a:schemeClr val="accent1"/>
                </a:solidFill>
              </a:rPr>
              <a:t>The linear optics around the two closed orbits is different. This implies that, e.g., the momentum compaction is different.</a:t>
            </a:r>
          </a:p>
          <a:p>
            <a:pPr lvl="1"/>
            <a:r>
              <a:rPr lang="en-GB" sz="2400" dirty="0" smtClean="0"/>
              <a:t>The optical parameters related to the fixed points is sensitive to non-linear fields: possibility of independent control of the two sets of optical parameters.</a:t>
            </a:r>
          </a:p>
          <a:p>
            <a:r>
              <a:rPr lang="en-GB" dirty="0" smtClean="0"/>
              <a:t>Implications (an example)</a:t>
            </a:r>
          </a:p>
          <a:p>
            <a:pPr lvl="1"/>
            <a:r>
              <a:rPr lang="en-GB" sz="2400" dirty="0" smtClean="0"/>
              <a:t>Possibility to design septum-less injection/extraction.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Massimo Giovannozzi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EC29-B276-2D49-91EA-4418A5751EF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0322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400" smtClean="0">
                <a:solidFill>
                  <a:schemeClr val="hlink"/>
                </a:solidFill>
                <a:latin typeface="Comic Sans MS" charset="0"/>
              </a:rPr>
              <a:t>Massimo Giovannozzi</a:t>
            </a:r>
            <a:endParaRPr lang="en-US" sz="1400" smtClean="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Monotype Sorts" charset="0"/>
              <a:defRPr sz="2200" b="1">
                <a:solidFill>
                  <a:srgbClr val="FFFF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A45A54BA-9BCE-214D-A69D-9B1EB8EFFAF1}" type="slidenum">
              <a:rPr lang="en-US" sz="1400" smtClean="0">
                <a:solidFill>
                  <a:schemeClr val="hlink"/>
                </a:solidFill>
                <a:latin typeface="Comic Sans MS" charset="0"/>
              </a:rPr>
              <a:pPr>
                <a:defRPr/>
              </a:pPr>
              <a:t>9</a:t>
            </a:fld>
            <a:endParaRPr lang="en-US" sz="1400" smtClean="0">
              <a:solidFill>
                <a:schemeClr val="hlink"/>
              </a:solidFill>
              <a:latin typeface="Comic Sans MS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162"/>
            <a:ext cx="7467600" cy="808038"/>
          </a:xfrm>
        </p:spPr>
        <p:txBody>
          <a:bodyPr/>
          <a:lstStyle/>
          <a:p>
            <a:pPr>
              <a:defRPr/>
            </a:pPr>
            <a:r>
              <a:rPr lang="en-GB" sz="3600" dirty="0" smtClean="0">
                <a:latin typeface="Comic Sans MS" charset="0"/>
                <a:cs typeface="Times New Roman" charset="0"/>
              </a:rPr>
              <a:t>Examples based on PS ring - I</a:t>
            </a:r>
            <a:endParaRPr lang="en-GB" sz="3600" dirty="0">
              <a:latin typeface="Comic Sans MS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20" t="1316" r="2757" b="3835"/>
          <a:stretch/>
        </p:blipFill>
        <p:spPr>
          <a:xfrm>
            <a:off x="612000" y="1252800"/>
            <a:ext cx="7884000" cy="5148000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05200" y="685800"/>
            <a:ext cx="5562600" cy="923972"/>
          </a:xfrm>
          <a:prstGeom prst="rect">
            <a:avLst/>
          </a:prstGeom>
          <a:solidFill>
            <a:srgbClr val="993366">
              <a:alpha val="50000"/>
            </a:srgbClr>
          </a:solidFill>
          <a:ln w="38100">
            <a:solidFill>
              <a:srgbClr val="FF99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72000" tIns="46038" rIns="72000" bIns="46038">
            <a:spAutoFit/>
          </a:bodyPr>
          <a:lstStyle/>
          <a:p>
            <a:pPr algn="just">
              <a:spcBef>
                <a:spcPct val="50000"/>
              </a:spcBef>
              <a:buFont typeface="Monotype Sorts" pitchFamily="2" charset="2"/>
              <a:buNone/>
              <a:defRPr/>
            </a:pP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Clear difference between islands and core beta-function in H-plane: feed down from off-axis traversal of </a:t>
            </a:r>
            <a:r>
              <a:rPr lang="en-GB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sextupoles</a:t>
            </a: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 and </a:t>
            </a:r>
            <a:r>
              <a:rPr lang="en-GB" sz="1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octupoles</a:t>
            </a:r>
            <a:r>
              <a:rPr lang="en-GB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.</a:t>
            </a:r>
            <a:endParaRPr lang="en-GB" sz="1800" baseline="30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NOCE 2017 Workshop – September 21st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553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2A004E"/>
      </a:dk1>
      <a:lt1>
        <a:srgbClr val="FFFFFF"/>
      </a:lt1>
      <a:dk2>
        <a:srgbClr val="240193"/>
      </a:dk2>
      <a:lt2>
        <a:srgbClr val="00CCCC"/>
      </a:lt2>
      <a:accent1>
        <a:srgbClr val="D60093"/>
      </a:accent1>
      <a:accent2>
        <a:srgbClr val="0000FF"/>
      </a:accent2>
      <a:accent3>
        <a:srgbClr val="ACAAC8"/>
      </a:accent3>
      <a:accent4>
        <a:srgbClr val="DADADA"/>
      </a:accent4>
      <a:accent5>
        <a:srgbClr val="E8AAC8"/>
      </a:accent5>
      <a:accent6>
        <a:srgbClr val="0000E7"/>
      </a:accent6>
      <a:hlink>
        <a:srgbClr val="FFFF00"/>
      </a:hlink>
      <a:folHlink>
        <a:srgbClr val="7500D7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 typeface="Monotype Sorts" pitchFamily="2" charset="2"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 typeface="Monotype Sorts" pitchFamily="2" charset="2"/>
          <a:buNone/>
          <a:tabLst/>
          <a:defRPr kumimoji="0" lang="en-US" sz="22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31254</TotalTime>
  <Words>2135</Words>
  <Application>Microsoft Macintosh PowerPoint</Application>
  <PresentationFormat>On-screen Show (4:3)</PresentationFormat>
  <Paragraphs>281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Could synchrotron light sources benefit from the experience at CERN with beams split in horizontal phase space?</vt:lpstr>
      <vt:lpstr>Outline</vt:lpstr>
      <vt:lpstr>Introduction - I</vt:lpstr>
      <vt:lpstr>Introduction - II</vt:lpstr>
      <vt:lpstr>Dynamic stable islands</vt:lpstr>
      <vt:lpstr>Multi-Turn Extraction with other resonances</vt:lpstr>
      <vt:lpstr>Static stable islands - I</vt:lpstr>
      <vt:lpstr>Static stable islands - II</vt:lpstr>
      <vt:lpstr>Examples based on PS ring - I</vt:lpstr>
      <vt:lpstr>Examples based on PS ring - II</vt:lpstr>
      <vt:lpstr>Examples based on PS ring - III</vt:lpstr>
      <vt:lpstr>Examples based on PS ring - IV</vt:lpstr>
      <vt:lpstr>Stable islands for lepton rings - I</vt:lpstr>
      <vt:lpstr>Stable islands for lepton rings - II</vt:lpstr>
      <vt:lpstr>Hadrons vs Leptons</vt:lpstr>
      <vt:lpstr>Codes comparison</vt:lpstr>
      <vt:lpstr>Dependence on energy</vt:lpstr>
      <vt:lpstr>Horizontal equilibrium parameters</vt:lpstr>
      <vt:lpstr>Longitudinal equilibrium parameters</vt:lpstr>
      <vt:lpstr>Applications of stable islands to lepton machines - I</vt:lpstr>
      <vt:lpstr>Applications of stable islands to lepton machines - II</vt:lpstr>
      <vt:lpstr>Conclusions and outlook</vt:lpstr>
      <vt:lpstr>PowerPoint Presentation</vt:lpstr>
      <vt:lpstr>Selected references</vt:lpstr>
      <vt:lpstr>PowerPoint Presentation</vt:lpstr>
      <vt:lpstr>Introduction - I</vt:lpstr>
      <vt:lpstr>Septum-less extraction or injection</vt:lpstr>
      <vt:lpstr>MTE: extraction process</vt:lpstr>
      <vt:lpstr>A brief history of MTE</vt:lpstr>
      <vt:lpstr>2015 beam commissioning and operation</vt:lpstr>
      <vt:lpstr>2015 beam commissioning and operation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Resonant multi-turn extraction: principle and experiments</dc:title>
  <dc:subject>Multiturn extraction</dc:subject>
  <dc:creator>M. Giovannozzi</dc:creator>
  <dc:description>Coulomb05 talk</dc:description>
  <cp:lastModifiedBy>Massimo Giovannozzi</cp:lastModifiedBy>
  <cp:revision>1283</cp:revision>
  <dcterms:created xsi:type="dcterms:W3CDTF">2003-03-31T12:35:32Z</dcterms:created>
  <dcterms:modified xsi:type="dcterms:W3CDTF">2017-09-20T22:30:07Z</dcterms:modified>
</cp:coreProperties>
</file>